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Montserrat Bold" charset="1" panose="00000800000000000000"/>
      <p:regular r:id="rId18"/>
    </p:embeddedFont>
    <p:embeddedFont>
      <p:font typeface="Montserrat" charset="1" panose="00000500000000000000"/>
      <p:regular r:id="rId19"/>
    </p:embeddedFont>
    <p:embeddedFont>
      <p:font typeface="Montserrat Semi-Bold" charset="1" panose="00000700000000000000"/>
      <p:regular r:id="rId20"/>
    </p:embeddedFont>
    <p:embeddedFont>
      <p:font typeface="Montserrat Italics" charset="1" panose="000005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2.png>
</file>

<file path=ppt/media/image3.svg>
</file>

<file path=ppt/media/image4.jpe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0.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png" Type="http://schemas.openxmlformats.org/officeDocument/2006/relationships/image"/><Relationship Id="rId5" Target="../embeddings/oleObject1.bin" Type="http://schemas.openxmlformats.org/officeDocument/2006/relationships/oleObjec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8834276" y="-1131107"/>
            <a:ext cx="13540736" cy="13523810"/>
          </a:xfrm>
          <a:custGeom>
            <a:avLst/>
            <a:gdLst/>
            <a:ahLst/>
            <a:cxnLst/>
            <a:rect r="r" b="b" t="t" l="l"/>
            <a:pathLst>
              <a:path h="13523810" w="13540736">
                <a:moveTo>
                  <a:pt x="0" y="0"/>
                </a:moveTo>
                <a:lnTo>
                  <a:pt x="13540735" y="0"/>
                </a:lnTo>
                <a:lnTo>
                  <a:pt x="13540735" y="13523810"/>
                </a:lnTo>
                <a:lnTo>
                  <a:pt x="0" y="13523810"/>
                </a:lnTo>
                <a:lnTo>
                  <a:pt x="0" y="0"/>
                </a:lnTo>
                <a:close/>
              </a:path>
            </a:pathLst>
          </a:custGeom>
          <a:blipFill>
            <a:blip r:embed="rId2"/>
            <a:stretch>
              <a:fillRect l="0" t="0" r="0" b="0"/>
            </a:stretch>
          </a:blipFill>
        </p:spPr>
      </p:sp>
      <p:sp>
        <p:nvSpPr>
          <p:cNvPr name="Freeform 3" id="3"/>
          <p:cNvSpPr/>
          <p:nvPr/>
        </p:nvSpPr>
        <p:spPr>
          <a:xfrm flipH="false" flipV="false" rot="9748123">
            <a:off x="-2150461" y="-1143073"/>
            <a:ext cx="9256514" cy="5507626"/>
          </a:xfrm>
          <a:custGeom>
            <a:avLst/>
            <a:gdLst/>
            <a:ahLst/>
            <a:cxnLst/>
            <a:rect r="r" b="b" t="t" l="l"/>
            <a:pathLst>
              <a:path h="5507626" w="9256514">
                <a:moveTo>
                  <a:pt x="0" y="0"/>
                </a:moveTo>
                <a:lnTo>
                  <a:pt x="9256514" y="0"/>
                </a:lnTo>
                <a:lnTo>
                  <a:pt x="9256514" y="5507625"/>
                </a:lnTo>
                <a:lnTo>
                  <a:pt x="0" y="5507625"/>
                </a:lnTo>
                <a:lnTo>
                  <a:pt x="0" y="0"/>
                </a:lnTo>
                <a:close/>
              </a:path>
            </a:pathLst>
          </a:custGeom>
          <a:blipFill>
            <a:blip r:embed="rId3">
              <a:alphaModFix amt="10999"/>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693643" y="676560"/>
            <a:ext cx="16900714" cy="8933879"/>
            <a:chOff x="0" y="0"/>
            <a:chExt cx="4451217" cy="2352956"/>
          </a:xfrm>
        </p:grpSpPr>
        <p:sp>
          <p:nvSpPr>
            <p:cNvPr name="Freeform 5" id="5"/>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6" id="6"/>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2123874" y="1620265"/>
            <a:ext cx="11271799" cy="4298725"/>
          </a:xfrm>
          <a:prstGeom prst="rect">
            <a:avLst/>
          </a:prstGeom>
        </p:spPr>
        <p:txBody>
          <a:bodyPr anchor="t" rtlCol="false" tIns="0" lIns="0" bIns="0" rIns="0">
            <a:spAutoFit/>
          </a:bodyPr>
          <a:lstStyle/>
          <a:p>
            <a:pPr algn="l">
              <a:lnSpc>
                <a:spcPts val="6756"/>
              </a:lnSpc>
            </a:pPr>
            <a:r>
              <a:rPr lang="en-US" sz="5774" b="true">
                <a:solidFill>
                  <a:srgbClr val="FFFFFF"/>
                </a:solidFill>
                <a:latin typeface="Montserrat Bold"/>
                <a:ea typeface="Montserrat Bold"/>
                <a:cs typeface="Montserrat Bold"/>
                <a:sym typeface="Montserrat Bold"/>
              </a:rPr>
              <a:t>PERANCANGAN MESIN EKSTRUDER BOTOL PLASTIK MENJADI FILAMEN PRINTER 3 DIMENSI DENGAN SISTEM KONTROL ARDUINO</a:t>
            </a:r>
          </a:p>
        </p:txBody>
      </p:sp>
      <p:grpSp>
        <p:nvGrpSpPr>
          <p:cNvPr name="Group 8" id="8"/>
          <p:cNvGrpSpPr/>
          <p:nvPr/>
        </p:nvGrpSpPr>
        <p:grpSpPr>
          <a:xfrm rot="0">
            <a:off x="2123874" y="7959277"/>
            <a:ext cx="4631412" cy="1153889"/>
            <a:chOff x="0" y="0"/>
            <a:chExt cx="6175216" cy="1538519"/>
          </a:xfrm>
        </p:grpSpPr>
        <p:grpSp>
          <p:nvGrpSpPr>
            <p:cNvPr name="Group 9" id="9"/>
            <p:cNvGrpSpPr/>
            <p:nvPr/>
          </p:nvGrpSpPr>
          <p:grpSpPr>
            <a:xfrm rot="0">
              <a:off x="0" y="0"/>
              <a:ext cx="6175216" cy="1538519"/>
              <a:chOff x="0" y="0"/>
              <a:chExt cx="2619469" cy="652625"/>
            </a:xfrm>
          </p:grpSpPr>
          <p:sp>
            <p:nvSpPr>
              <p:cNvPr name="Freeform 10" id="10"/>
              <p:cNvSpPr/>
              <p:nvPr/>
            </p:nvSpPr>
            <p:spPr>
              <a:xfrm flipH="false" flipV="false" rot="0">
                <a:off x="0" y="0"/>
                <a:ext cx="2619469" cy="652625"/>
              </a:xfrm>
              <a:custGeom>
                <a:avLst/>
                <a:gdLst/>
                <a:ahLst/>
                <a:cxnLst/>
                <a:rect r="r" b="b" t="t" l="l"/>
                <a:pathLst>
                  <a:path h="652625" w="2619469">
                    <a:moveTo>
                      <a:pt x="2416269" y="0"/>
                    </a:moveTo>
                    <a:cubicBezTo>
                      <a:pt x="2528493" y="0"/>
                      <a:pt x="2619469" y="146095"/>
                      <a:pt x="2619469" y="326313"/>
                    </a:cubicBezTo>
                    <a:cubicBezTo>
                      <a:pt x="2619469" y="506530"/>
                      <a:pt x="2528493" y="652625"/>
                      <a:pt x="2416269" y="652625"/>
                    </a:cubicBezTo>
                    <a:lnTo>
                      <a:pt x="203200" y="652625"/>
                    </a:lnTo>
                    <a:cubicBezTo>
                      <a:pt x="90976" y="652625"/>
                      <a:pt x="0" y="506530"/>
                      <a:pt x="0" y="326313"/>
                    </a:cubicBezTo>
                    <a:cubicBezTo>
                      <a:pt x="0" y="146095"/>
                      <a:pt x="90976" y="0"/>
                      <a:pt x="203200" y="0"/>
                    </a:cubicBezTo>
                    <a:close/>
                  </a:path>
                </a:pathLst>
              </a:custGeom>
              <a:solidFill>
                <a:srgbClr val="000000">
                  <a:alpha val="0"/>
                </a:srgbClr>
              </a:solidFill>
              <a:ln w="38100" cap="sq">
                <a:solidFill>
                  <a:srgbClr val="FFFFFF"/>
                </a:solidFill>
                <a:prstDash val="solid"/>
                <a:miter/>
              </a:ln>
            </p:spPr>
          </p:sp>
          <p:sp>
            <p:nvSpPr>
              <p:cNvPr name="TextBox 11" id="11"/>
              <p:cNvSpPr txBox="true"/>
              <p:nvPr/>
            </p:nvSpPr>
            <p:spPr>
              <a:xfrm>
                <a:off x="0" y="-38100"/>
                <a:ext cx="2619469" cy="690725"/>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656486" y="167837"/>
              <a:ext cx="5120294" cy="1189811"/>
            </a:xfrm>
            <a:prstGeom prst="rect">
              <a:avLst/>
            </a:prstGeom>
          </p:spPr>
          <p:txBody>
            <a:bodyPr anchor="t" rtlCol="false" tIns="0" lIns="0" bIns="0" rIns="0">
              <a:spAutoFit/>
            </a:bodyPr>
            <a:lstStyle/>
            <a:p>
              <a:pPr algn="l">
                <a:lnSpc>
                  <a:spcPts val="3634"/>
                </a:lnSpc>
                <a:spcBef>
                  <a:spcPct val="0"/>
                </a:spcBef>
              </a:pPr>
              <a:r>
                <a:rPr lang="en-US" sz="2595" spc="521">
                  <a:solidFill>
                    <a:srgbClr val="FFFFFF"/>
                  </a:solidFill>
                  <a:latin typeface="Montserrat"/>
                  <a:ea typeface="Montserrat"/>
                  <a:cs typeface="Montserrat"/>
                  <a:sym typeface="Montserrat"/>
                </a:rPr>
                <a:t>KEVIN MUBARAK 2022310003</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987099">
            <a:off x="11772527" y="7132920"/>
            <a:ext cx="9256514" cy="5507626"/>
          </a:xfrm>
          <a:custGeom>
            <a:avLst/>
            <a:gdLst/>
            <a:ahLst/>
            <a:cxnLst/>
            <a:rect r="r" b="b" t="t" l="l"/>
            <a:pathLst>
              <a:path h="5507626" w="9256514">
                <a:moveTo>
                  <a:pt x="0" y="0"/>
                </a:moveTo>
                <a:lnTo>
                  <a:pt x="9256514" y="0"/>
                </a:lnTo>
                <a:lnTo>
                  <a:pt x="9256514" y="5507626"/>
                </a:lnTo>
                <a:lnTo>
                  <a:pt x="0" y="5507626"/>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93643" y="676560"/>
            <a:ext cx="16900714" cy="8933879"/>
            <a:chOff x="0" y="0"/>
            <a:chExt cx="4451217" cy="2352956"/>
          </a:xfrm>
        </p:grpSpPr>
        <p:sp>
          <p:nvSpPr>
            <p:cNvPr name="Freeform 4" id="4"/>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5" id="5"/>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2195949" y="2816975"/>
            <a:ext cx="13896103" cy="6235876"/>
          </a:xfrm>
          <a:custGeom>
            <a:avLst/>
            <a:gdLst/>
            <a:ahLst/>
            <a:cxnLst/>
            <a:rect r="r" b="b" t="t" l="l"/>
            <a:pathLst>
              <a:path h="6235876" w="13896103">
                <a:moveTo>
                  <a:pt x="0" y="0"/>
                </a:moveTo>
                <a:lnTo>
                  <a:pt x="13896102" y="0"/>
                </a:lnTo>
                <a:lnTo>
                  <a:pt x="13896102" y="6235876"/>
                </a:lnTo>
                <a:lnTo>
                  <a:pt x="0" y="6235876"/>
                </a:lnTo>
                <a:lnTo>
                  <a:pt x="0" y="0"/>
                </a:lnTo>
                <a:close/>
              </a:path>
            </a:pathLst>
          </a:custGeom>
          <a:blipFill>
            <a:blip r:embed="rId4"/>
            <a:stretch>
              <a:fillRect l="0" t="0" r="0" b="0"/>
            </a:stretch>
          </a:blipFill>
        </p:spPr>
      </p:sp>
      <p:sp>
        <p:nvSpPr>
          <p:cNvPr name="TextBox 7" id="7"/>
          <p:cNvSpPr txBox="true"/>
          <p:nvPr/>
        </p:nvSpPr>
        <p:spPr>
          <a:xfrm rot="0">
            <a:off x="1731775" y="1155357"/>
            <a:ext cx="9440815" cy="835001"/>
          </a:xfrm>
          <a:prstGeom prst="rect">
            <a:avLst/>
          </a:prstGeom>
        </p:spPr>
        <p:txBody>
          <a:bodyPr anchor="t" rtlCol="false" tIns="0" lIns="0" bIns="0" rIns="0">
            <a:spAutoFit/>
          </a:bodyPr>
          <a:lstStyle/>
          <a:p>
            <a:pPr algn="l">
              <a:lnSpc>
                <a:spcPts val="6985"/>
              </a:lnSpc>
            </a:pPr>
            <a:r>
              <a:rPr lang="en-US" b="true" sz="4989">
                <a:solidFill>
                  <a:srgbClr val="FFFFFF"/>
                </a:solidFill>
                <a:latin typeface="Montserrat Bold"/>
                <a:ea typeface="Montserrat Bold"/>
                <a:cs typeface="Montserrat Bold"/>
                <a:sym typeface="Montserrat Bold"/>
              </a:rPr>
              <a:t>Kerangka Pemikiran</a:t>
            </a:r>
          </a:p>
        </p:txBody>
      </p:sp>
    </p:spTree>
  </p:cSld>
  <p:clrMapOvr>
    <a:masterClrMapping/>
  </p:clrMapOvr>
  <p:transition spd="slow">
    <p:push dir="u"/>
  </p:transition>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987099">
            <a:off x="11772527" y="7132920"/>
            <a:ext cx="9256514" cy="5507626"/>
          </a:xfrm>
          <a:custGeom>
            <a:avLst/>
            <a:gdLst/>
            <a:ahLst/>
            <a:cxnLst/>
            <a:rect r="r" b="b" t="t" l="l"/>
            <a:pathLst>
              <a:path h="5507626" w="9256514">
                <a:moveTo>
                  <a:pt x="0" y="0"/>
                </a:moveTo>
                <a:lnTo>
                  <a:pt x="9256514" y="0"/>
                </a:lnTo>
                <a:lnTo>
                  <a:pt x="9256514" y="5507626"/>
                </a:lnTo>
                <a:lnTo>
                  <a:pt x="0" y="5507626"/>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93643" y="676560"/>
            <a:ext cx="16900714" cy="8933879"/>
            <a:chOff x="0" y="0"/>
            <a:chExt cx="4451217" cy="2352956"/>
          </a:xfrm>
        </p:grpSpPr>
        <p:sp>
          <p:nvSpPr>
            <p:cNvPr name="Freeform 4" id="4"/>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5" id="5"/>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938257" y="1545505"/>
            <a:ext cx="4594566" cy="7195990"/>
            <a:chOff x="0" y="0"/>
            <a:chExt cx="492767" cy="771770"/>
          </a:xfrm>
        </p:grpSpPr>
        <p:sp>
          <p:nvSpPr>
            <p:cNvPr name="Freeform 7" id="7"/>
            <p:cNvSpPr/>
            <p:nvPr/>
          </p:nvSpPr>
          <p:spPr>
            <a:xfrm flipH="false" flipV="false" rot="0">
              <a:off x="0" y="0"/>
              <a:ext cx="492767" cy="771770"/>
            </a:xfrm>
            <a:custGeom>
              <a:avLst/>
              <a:gdLst/>
              <a:ahLst/>
              <a:cxnLst/>
              <a:rect r="r" b="b" t="t" l="l"/>
              <a:pathLst>
                <a:path h="771770" w="492767">
                  <a:moveTo>
                    <a:pt x="50550" y="0"/>
                  </a:moveTo>
                  <a:lnTo>
                    <a:pt x="442217" y="0"/>
                  </a:lnTo>
                  <a:cubicBezTo>
                    <a:pt x="455624" y="0"/>
                    <a:pt x="468481" y="5326"/>
                    <a:pt x="477962" y="14806"/>
                  </a:cubicBezTo>
                  <a:cubicBezTo>
                    <a:pt x="487442" y="24286"/>
                    <a:pt x="492767" y="37144"/>
                    <a:pt x="492767" y="50550"/>
                  </a:cubicBezTo>
                  <a:lnTo>
                    <a:pt x="492767" y="721220"/>
                  </a:lnTo>
                  <a:cubicBezTo>
                    <a:pt x="492767" y="749138"/>
                    <a:pt x="470135" y="771770"/>
                    <a:pt x="442217" y="771770"/>
                  </a:cubicBezTo>
                  <a:lnTo>
                    <a:pt x="50550" y="771770"/>
                  </a:lnTo>
                  <a:cubicBezTo>
                    <a:pt x="22632" y="771770"/>
                    <a:pt x="0" y="749138"/>
                    <a:pt x="0" y="721220"/>
                  </a:cubicBezTo>
                  <a:lnTo>
                    <a:pt x="0" y="50550"/>
                  </a:lnTo>
                  <a:cubicBezTo>
                    <a:pt x="0" y="22632"/>
                    <a:pt x="22632" y="0"/>
                    <a:pt x="50550" y="0"/>
                  </a:cubicBezTo>
                  <a:close/>
                </a:path>
              </a:pathLst>
            </a:custGeom>
            <a:blipFill>
              <a:blip r:embed="rId4"/>
              <a:stretch>
                <a:fillRect l="-67538" t="0" r="-67538" b="0"/>
              </a:stretch>
            </a:blipFill>
          </p:spPr>
        </p:sp>
      </p:grpSp>
      <p:sp>
        <p:nvSpPr>
          <p:cNvPr name="TextBox 8" id="8"/>
          <p:cNvSpPr txBox="true"/>
          <p:nvPr/>
        </p:nvSpPr>
        <p:spPr>
          <a:xfrm rot="0">
            <a:off x="7051748" y="1593130"/>
            <a:ext cx="9636888" cy="683514"/>
          </a:xfrm>
          <a:prstGeom prst="rect">
            <a:avLst/>
          </a:prstGeom>
        </p:spPr>
        <p:txBody>
          <a:bodyPr anchor="t" rtlCol="false" tIns="0" lIns="0" bIns="0" rIns="0">
            <a:spAutoFit/>
          </a:bodyPr>
          <a:lstStyle/>
          <a:p>
            <a:pPr algn="l">
              <a:lnSpc>
                <a:spcPts val="5328"/>
              </a:lnSpc>
            </a:pPr>
            <a:r>
              <a:rPr lang="en-US" sz="4800" b="true">
                <a:solidFill>
                  <a:srgbClr val="FFFFFF"/>
                </a:solidFill>
                <a:latin typeface="Montserrat Bold"/>
                <a:ea typeface="Montserrat Bold"/>
                <a:cs typeface="Montserrat Bold"/>
                <a:sym typeface="Montserrat Bold"/>
              </a:rPr>
              <a:t>Kesimpulan</a:t>
            </a:r>
          </a:p>
        </p:txBody>
      </p:sp>
      <p:sp>
        <p:nvSpPr>
          <p:cNvPr name="TextBox 9" id="9"/>
          <p:cNvSpPr txBox="true"/>
          <p:nvPr/>
        </p:nvSpPr>
        <p:spPr>
          <a:xfrm rot="0">
            <a:off x="7051748" y="2492183"/>
            <a:ext cx="10049098" cy="6249312"/>
          </a:xfrm>
          <a:prstGeom prst="rect">
            <a:avLst/>
          </a:prstGeom>
        </p:spPr>
        <p:txBody>
          <a:bodyPr anchor="t" rtlCol="false" tIns="0" lIns="0" bIns="0" rIns="0">
            <a:spAutoFit/>
          </a:bodyPr>
          <a:lstStyle/>
          <a:p>
            <a:pPr algn="l">
              <a:lnSpc>
                <a:spcPts val="3599"/>
              </a:lnSpc>
            </a:pPr>
            <a:r>
              <a:rPr lang="en-US" sz="2570">
                <a:solidFill>
                  <a:srgbClr val="FFFFFF"/>
                </a:solidFill>
                <a:latin typeface="Montserrat"/>
                <a:ea typeface="Montserrat"/>
                <a:cs typeface="Montserrat"/>
                <a:sym typeface="Montserrat"/>
              </a:rPr>
              <a:t>penelitian ini merancang sebuah mesin ekstruder berbasis Arduino yang dapat mendaur ulang limbah b</a:t>
            </a:r>
            <a:r>
              <a:rPr lang="en-US" sz="2570">
                <a:solidFill>
                  <a:srgbClr val="FFFFFF"/>
                </a:solidFill>
                <a:latin typeface="Montserrat"/>
                <a:ea typeface="Montserrat"/>
                <a:cs typeface="Montserrat"/>
                <a:sym typeface="Montserrat"/>
              </a:rPr>
              <a:t>ot</a:t>
            </a:r>
            <a:r>
              <a:rPr lang="en-US" sz="2570">
                <a:solidFill>
                  <a:srgbClr val="FFFFFF"/>
                </a:solidFill>
                <a:latin typeface="Montserrat"/>
                <a:ea typeface="Montserrat"/>
                <a:cs typeface="Montserrat"/>
                <a:sym typeface="Montserrat"/>
              </a:rPr>
              <a:t>o</a:t>
            </a:r>
            <a:r>
              <a:rPr lang="en-US" sz="2570">
                <a:solidFill>
                  <a:srgbClr val="FFFFFF"/>
                </a:solidFill>
                <a:latin typeface="Montserrat"/>
                <a:ea typeface="Montserrat"/>
                <a:cs typeface="Montserrat"/>
                <a:sym typeface="Montserrat"/>
              </a:rPr>
              <a:t>l pla</a:t>
            </a:r>
            <a:r>
              <a:rPr lang="en-US" sz="2570">
                <a:solidFill>
                  <a:srgbClr val="FFFFFF"/>
                </a:solidFill>
                <a:latin typeface="Montserrat"/>
                <a:ea typeface="Montserrat"/>
                <a:cs typeface="Montserrat"/>
                <a:sym typeface="Montserrat"/>
              </a:rPr>
              <a:t>s</a:t>
            </a:r>
            <a:r>
              <a:rPr lang="en-US" sz="2570">
                <a:solidFill>
                  <a:srgbClr val="FFFFFF"/>
                </a:solidFill>
                <a:latin typeface="Montserrat"/>
                <a:ea typeface="Montserrat"/>
                <a:cs typeface="Montserrat"/>
                <a:sym typeface="Montserrat"/>
              </a:rPr>
              <a:t>t</a:t>
            </a:r>
            <a:r>
              <a:rPr lang="en-US" sz="2570">
                <a:solidFill>
                  <a:srgbClr val="FFFFFF"/>
                </a:solidFill>
                <a:latin typeface="Montserrat"/>
                <a:ea typeface="Montserrat"/>
                <a:cs typeface="Montserrat"/>
                <a:sym typeface="Montserrat"/>
              </a:rPr>
              <a:t>ik PET menjadi filamen untuk printer 3D. Tujuannya adalah untuk memberikan solusi atas masalah limbah PET yang sulit terurai dan ketergantungan terhadap filamen komersial yang mahal.</a:t>
            </a:r>
          </a:p>
          <a:p>
            <a:pPr algn="l">
              <a:lnSpc>
                <a:spcPts val="3599"/>
              </a:lnSpc>
            </a:pPr>
          </a:p>
          <a:p>
            <a:pPr algn="l">
              <a:lnSpc>
                <a:spcPts val="3599"/>
              </a:lnSpc>
            </a:pPr>
            <a:r>
              <a:rPr lang="en-US" sz="2570">
                <a:solidFill>
                  <a:srgbClr val="FFFFFF"/>
                </a:solidFill>
                <a:latin typeface="Montserrat"/>
                <a:ea typeface="Montserrat"/>
                <a:cs typeface="Montserrat"/>
                <a:sym typeface="Montserrat"/>
              </a:rPr>
              <a:t>Mesin ini dioptimalkan dengan mengontrol parameter suhu (160–265°C) dan kecepatan tarik (20–40 rpm) untuk menghasilkan kualitas filamen yang baik. Penelitian ini memberikan kontribusi akademis dalam bidang daur ulang berbasis IoT dan manfaat praktis berupa penyediaan filamen yang terjangkau bagi UMKM, meskipun kapasitas produksinya masih terbatas pada skala kecil.</a:t>
            </a:r>
          </a:p>
        </p:txBody>
      </p:sp>
    </p:spTree>
  </p:cSld>
  <p:clrMapOvr>
    <a:masterClrMapping/>
  </p:clrMapOvr>
  <p:transition spd="slow">
    <p:push dir="u"/>
  </p:transition>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9748123">
            <a:off x="-3599557" y="-2282788"/>
            <a:ext cx="9256514" cy="5507626"/>
          </a:xfrm>
          <a:custGeom>
            <a:avLst/>
            <a:gdLst/>
            <a:ahLst/>
            <a:cxnLst/>
            <a:rect r="r" b="b" t="t" l="l"/>
            <a:pathLst>
              <a:path h="5507626" w="9256514">
                <a:moveTo>
                  <a:pt x="0" y="0"/>
                </a:moveTo>
                <a:lnTo>
                  <a:pt x="9256514" y="0"/>
                </a:lnTo>
                <a:lnTo>
                  <a:pt x="9256514" y="5507626"/>
                </a:lnTo>
                <a:lnTo>
                  <a:pt x="0" y="5507626"/>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93643" y="676560"/>
            <a:ext cx="16900714" cy="8933879"/>
            <a:chOff x="0" y="0"/>
            <a:chExt cx="4451217" cy="2352956"/>
          </a:xfrm>
        </p:grpSpPr>
        <p:sp>
          <p:nvSpPr>
            <p:cNvPr name="Freeform 4" id="4"/>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5" id="5"/>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3315929" y="3625859"/>
            <a:ext cx="11656142" cy="865274"/>
          </a:xfrm>
          <a:prstGeom prst="rect">
            <a:avLst/>
          </a:prstGeom>
        </p:spPr>
        <p:txBody>
          <a:bodyPr anchor="t" rtlCol="false" tIns="0" lIns="0" bIns="0" rIns="0">
            <a:spAutoFit/>
          </a:bodyPr>
          <a:lstStyle/>
          <a:p>
            <a:pPr algn="ctr">
              <a:lnSpc>
                <a:spcPts val="6643"/>
              </a:lnSpc>
            </a:pPr>
            <a:r>
              <a:rPr lang="en-US" b="true" sz="6151" spc="-61">
                <a:solidFill>
                  <a:srgbClr val="FFFFFF"/>
                </a:solidFill>
                <a:latin typeface="Montserrat Bold"/>
                <a:ea typeface="Montserrat Bold"/>
                <a:cs typeface="Montserrat Bold"/>
                <a:sym typeface="Montserrat Bold"/>
              </a:rPr>
              <a:t>TERIMAKASIH</a:t>
            </a:r>
          </a:p>
        </p:txBody>
      </p:sp>
      <p:grpSp>
        <p:nvGrpSpPr>
          <p:cNvPr name="Group 7" id="7"/>
          <p:cNvGrpSpPr/>
          <p:nvPr/>
        </p:nvGrpSpPr>
        <p:grpSpPr>
          <a:xfrm rot="0">
            <a:off x="1028700" y="6892256"/>
            <a:ext cx="16230600" cy="2366044"/>
            <a:chOff x="0" y="0"/>
            <a:chExt cx="2037575" cy="297031"/>
          </a:xfrm>
        </p:grpSpPr>
        <p:sp>
          <p:nvSpPr>
            <p:cNvPr name="Freeform 8" id="8"/>
            <p:cNvSpPr/>
            <p:nvPr/>
          </p:nvSpPr>
          <p:spPr>
            <a:xfrm flipH="false" flipV="false" rot="0">
              <a:off x="0" y="0"/>
              <a:ext cx="2037575" cy="297031"/>
            </a:xfrm>
            <a:custGeom>
              <a:avLst/>
              <a:gdLst/>
              <a:ahLst/>
              <a:cxnLst/>
              <a:rect r="r" b="b" t="t" l="l"/>
              <a:pathLst>
                <a:path h="297031" w="2037575">
                  <a:moveTo>
                    <a:pt x="8586" y="0"/>
                  </a:moveTo>
                  <a:lnTo>
                    <a:pt x="2028990" y="0"/>
                  </a:lnTo>
                  <a:cubicBezTo>
                    <a:pt x="2033731" y="0"/>
                    <a:pt x="2037575" y="3844"/>
                    <a:pt x="2037575" y="8586"/>
                  </a:cubicBezTo>
                  <a:lnTo>
                    <a:pt x="2037575" y="288445"/>
                  </a:lnTo>
                  <a:cubicBezTo>
                    <a:pt x="2037575" y="293187"/>
                    <a:pt x="2033731" y="297031"/>
                    <a:pt x="2028990" y="297031"/>
                  </a:cubicBezTo>
                  <a:lnTo>
                    <a:pt x="8586" y="297031"/>
                  </a:lnTo>
                  <a:cubicBezTo>
                    <a:pt x="3844" y="297031"/>
                    <a:pt x="0" y="293187"/>
                    <a:pt x="0" y="288445"/>
                  </a:cubicBezTo>
                  <a:lnTo>
                    <a:pt x="0" y="8586"/>
                  </a:lnTo>
                  <a:cubicBezTo>
                    <a:pt x="0" y="3844"/>
                    <a:pt x="3844" y="0"/>
                    <a:pt x="8586" y="0"/>
                  </a:cubicBezTo>
                  <a:close/>
                </a:path>
              </a:pathLst>
            </a:custGeom>
            <a:blipFill>
              <a:blip r:embed="rId4"/>
              <a:stretch>
                <a:fillRect l="0" t="-178517" r="0" b="-178517"/>
              </a:stretch>
            </a:blipFill>
          </p:spPr>
        </p:sp>
      </p:gr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987099">
            <a:off x="11772527" y="7162853"/>
            <a:ext cx="9256514" cy="5507626"/>
          </a:xfrm>
          <a:custGeom>
            <a:avLst/>
            <a:gdLst/>
            <a:ahLst/>
            <a:cxnLst/>
            <a:rect r="r" b="b" t="t" l="l"/>
            <a:pathLst>
              <a:path h="5507626" w="9256514">
                <a:moveTo>
                  <a:pt x="0" y="0"/>
                </a:moveTo>
                <a:lnTo>
                  <a:pt x="9256514" y="0"/>
                </a:lnTo>
                <a:lnTo>
                  <a:pt x="9256514" y="5507625"/>
                </a:lnTo>
                <a:lnTo>
                  <a:pt x="0" y="5507625"/>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93643" y="676560"/>
            <a:ext cx="16900714" cy="8933879"/>
            <a:chOff x="0" y="0"/>
            <a:chExt cx="4451217" cy="2352956"/>
          </a:xfrm>
        </p:grpSpPr>
        <p:sp>
          <p:nvSpPr>
            <p:cNvPr name="Freeform 4" id="4"/>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5" id="5"/>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938257" y="1545505"/>
            <a:ext cx="4594566" cy="7195990"/>
            <a:chOff x="0" y="0"/>
            <a:chExt cx="492767" cy="771770"/>
          </a:xfrm>
        </p:grpSpPr>
        <p:sp>
          <p:nvSpPr>
            <p:cNvPr name="Freeform 7" id="7"/>
            <p:cNvSpPr/>
            <p:nvPr/>
          </p:nvSpPr>
          <p:spPr>
            <a:xfrm flipH="false" flipV="false" rot="0">
              <a:off x="0" y="0"/>
              <a:ext cx="492767" cy="771770"/>
            </a:xfrm>
            <a:custGeom>
              <a:avLst/>
              <a:gdLst/>
              <a:ahLst/>
              <a:cxnLst/>
              <a:rect r="r" b="b" t="t" l="l"/>
              <a:pathLst>
                <a:path h="771770" w="492767">
                  <a:moveTo>
                    <a:pt x="50550" y="0"/>
                  </a:moveTo>
                  <a:lnTo>
                    <a:pt x="442217" y="0"/>
                  </a:lnTo>
                  <a:cubicBezTo>
                    <a:pt x="455624" y="0"/>
                    <a:pt x="468481" y="5326"/>
                    <a:pt x="477962" y="14806"/>
                  </a:cubicBezTo>
                  <a:cubicBezTo>
                    <a:pt x="487442" y="24286"/>
                    <a:pt x="492767" y="37144"/>
                    <a:pt x="492767" y="50550"/>
                  </a:cubicBezTo>
                  <a:lnTo>
                    <a:pt x="492767" y="721220"/>
                  </a:lnTo>
                  <a:cubicBezTo>
                    <a:pt x="492767" y="749138"/>
                    <a:pt x="470135" y="771770"/>
                    <a:pt x="442217" y="771770"/>
                  </a:cubicBezTo>
                  <a:lnTo>
                    <a:pt x="50550" y="771770"/>
                  </a:lnTo>
                  <a:cubicBezTo>
                    <a:pt x="22632" y="771770"/>
                    <a:pt x="0" y="749138"/>
                    <a:pt x="0" y="721220"/>
                  </a:cubicBezTo>
                  <a:lnTo>
                    <a:pt x="0" y="50550"/>
                  </a:lnTo>
                  <a:cubicBezTo>
                    <a:pt x="0" y="22632"/>
                    <a:pt x="22632" y="0"/>
                    <a:pt x="50550" y="0"/>
                  </a:cubicBezTo>
                  <a:close/>
                </a:path>
              </a:pathLst>
            </a:custGeom>
            <a:blipFill>
              <a:blip r:embed="rId4"/>
              <a:stretch>
                <a:fillRect l="-67538" t="0" r="-67538" b="0"/>
              </a:stretch>
            </a:blipFill>
          </p:spPr>
        </p:sp>
      </p:grpSp>
      <p:sp>
        <p:nvSpPr>
          <p:cNvPr name="TextBox 8" id="8"/>
          <p:cNvSpPr txBox="true"/>
          <p:nvPr/>
        </p:nvSpPr>
        <p:spPr>
          <a:xfrm rot="0">
            <a:off x="7051748" y="2732731"/>
            <a:ext cx="8633090" cy="683514"/>
          </a:xfrm>
          <a:prstGeom prst="rect">
            <a:avLst/>
          </a:prstGeom>
        </p:spPr>
        <p:txBody>
          <a:bodyPr anchor="t" rtlCol="false" tIns="0" lIns="0" bIns="0" rIns="0">
            <a:spAutoFit/>
          </a:bodyPr>
          <a:lstStyle/>
          <a:p>
            <a:pPr algn="l">
              <a:lnSpc>
                <a:spcPts val="5328"/>
              </a:lnSpc>
            </a:pPr>
            <a:r>
              <a:rPr lang="en-US" sz="4800" b="true">
                <a:solidFill>
                  <a:srgbClr val="FFFFFF"/>
                </a:solidFill>
                <a:latin typeface="Montserrat Bold"/>
                <a:ea typeface="Montserrat Bold"/>
                <a:cs typeface="Montserrat Bold"/>
                <a:sym typeface="Montserrat Bold"/>
              </a:rPr>
              <a:t>Latar Belakang Masalah</a:t>
            </a:r>
          </a:p>
        </p:txBody>
      </p:sp>
      <p:sp>
        <p:nvSpPr>
          <p:cNvPr name="TextBox 9" id="9"/>
          <p:cNvSpPr txBox="true"/>
          <p:nvPr/>
        </p:nvSpPr>
        <p:spPr>
          <a:xfrm rot="0">
            <a:off x="7051748" y="4535143"/>
            <a:ext cx="9636888" cy="2821305"/>
          </a:xfrm>
          <a:prstGeom prst="rect">
            <a:avLst/>
          </a:prstGeom>
        </p:spPr>
        <p:txBody>
          <a:bodyPr anchor="t" rtlCol="false" tIns="0" lIns="0" bIns="0" rIns="0">
            <a:spAutoFit/>
          </a:bodyPr>
          <a:lstStyle/>
          <a:p>
            <a:pPr algn="just">
              <a:lnSpc>
                <a:spcPts val="2520"/>
              </a:lnSpc>
            </a:pPr>
            <a:r>
              <a:rPr lang="en-US" sz="1800" b="true">
                <a:solidFill>
                  <a:srgbClr val="FFFFFF"/>
                </a:solidFill>
                <a:latin typeface="Montserrat Semi-Bold"/>
                <a:ea typeface="Montserrat Semi-Bold"/>
                <a:cs typeface="Montserrat Semi-Bold"/>
                <a:sym typeface="Montserrat Semi-Bold"/>
              </a:rPr>
              <a:t>Masalah Utama</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Limbah botol </a:t>
            </a:r>
            <a:r>
              <a:rPr lang="en-US" sz="1800" i="true">
                <a:solidFill>
                  <a:srgbClr val="FFFFFF"/>
                </a:solidFill>
                <a:latin typeface="Montserrat Italics"/>
                <a:ea typeface="Montserrat Italics"/>
                <a:cs typeface="Montserrat Italics"/>
                <a:sym typeface="Montserrat Italics"/>
              </a:rPr>
              <a:t>Polyethlyne Terephthalate</a:t>
            </a:r>
            <a:r>
              <a:rPr lang="en-US" sz="1800">
                <a:solidFill>
                  <a:srgbClr val="FFFFFF"/>
                </a:solidFill>
                <a:latin typeface="Montserrat"/>
                <a:ea typeface="Montserrat"/>
                <a:cs typeface="Montserrat"/>
                <a:sym typeface="Montserrat"/>
              </a:rPr>
              <a:t> (PET) sulit terurai (butuh ratusan tahun) → ancaman lingkungan (21,14% sampah plastik di Lampung, 2021) [Harahap et al., 2025].</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Ketergantungan filamen 3D komersial (PLA/ABS) mahal dan sulit diakses di daerah.</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Kualitas filamen daur ulang tidak konsisten (under-extrusion, variasi diameter ±0.2 mm) [Wirantara et al., 2025].</a:t>
            </a:r>
          </a:p>
          <a:p>
            <a:pPr algn="just">
              <a:lnSpc>
                <a:spcPts val="2520"/>
              </a:lnSpc>
            </a:pP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987099">
            <a:off x="11772527" y="7162853"/>
            <a:ext cx="9256514" cy="5507626"/>
          </a:xfrm>
          <a:custGeom>
            <a:avLst/>
            <a:gdLst/>
            <a:ahLst/>
            <a:cxnLst/>
            <a:rect r="r" b="b" t="t" l="l"/>
            <a:pathLst>
              <a:path h="5507626" w="9256514">
                <a:moveTo>
                  <a:pt x="0" y="0"/>
                </a:moveTo>
                <a:lnTo>
                  <a:pt x="9256514" y="0"/>
                </a:lnTo>
                <a:lnTo>
                  <a:pt x="9256514" y="5507625"/>
                </a:lnTo>
                <a:lnTo>
                  <a:pt x="0" y="5507625"/>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93643" y="676560"/>
            <a:ext cx="16900714" cy="8933879"/>
            <a:chOff x="0" y="0"/>
            <a:chExt cx="4451217" cy="2352956"/>
          </a:xfrm>
        </p:grpSpPr>
        <p:sp>
          <p:nvSpPr>
            <p:cNvPr name="Freeform 4" id="4"/>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5" id="5"/>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938257" y="1545505"/>
            <a:ext cx="4594566" cy="7195990"/>
            <a:chOff x="0" y="0"/>
            <a:chExt cx="492767" cy="771770"/>
          </a:xfrm>
        </p:grpSpPr>
        <p:sp>
          <p:nvSpPr>
            <p:cNvPr name="Freeform 7" id="7"/>
            <p:cNvSpPr/>
            <p:nvPr/>
          </p:nvSpPr>
          <p:spPr>
            <a:xfrm flipH="false" flipV="false" rot="0">
              <a:off x="0" y="0"/>
              <a:ext cx="492767" cy="771770"/>
            </a:xfrm>
            <a:custGeom>
              <a:avLst/>
              <a:gdLst/>
              <a:ahLst/>
              <a:cxnLst/>
              <a:rect r="r" b="b" t="t" l="l"/>
              <a:pathLst>
                <a:path h="771770" w="492767">
                  <a:moveTo>
                    <a:pt x="50550" y="0"/>
                  </a:moveTo>
                  <a:lnTo>
                    <a:pt x="442217" y="0"/>
                  </a:lnTo>
                  <a:cubicBezTo>
                    <a:pt x="455624" y="0"/>
                    <a:pt x="468481" y="5326"/>
                    <a:pt x="477962" y="14806"/>
                  </a:cubicBezTo>
                  <a:cubicBezTo>
                    <a:pt x="487442" y="24286"/>
                    <a:pt x="492767" y="37144"/>
                    <a:pt x="492767" y="50550"/>
                  </a:cubicBezTo>
                  <a:lnTo>
                    <a:pt x="492767" y="721220"/>
                  </a:lnTo>
                  <a:cubicBezTo>
                    <a:pt x="492767" y="749138"/>
                    <a:pt x="470135" y="771770"/>
                    <a:pt x="442217" y="771770"/>
                  </a:cubicBezTo>
                  <a:lnTo>
                    <a:pt x="50550" y="771770"/>
                  </a:lnTo>
                  <a:cubicBezTo>
                    <a:pt x="22632" y="771770"/>
                    <a:pt x="0" y="749138"/>
                    <a:pt x="0" y="721220"/>
                  </a:cubicBezTo>
                  <a:lnTo>
                    <a:pt x="0" y="50550"/>
                  </a:lnTo>
                  <a:cubicBezTo>
                    <a:pt x="0" y="22632"/>
                    <a:pt x="22632" y="0"/>
                    <a:pt x="50550" y="0"/>
                  </a:cubicBezTo>
                  <a:close/>
                </a:path>
              </a:pathLst>
            </a:custGeom>
            <a:blipFill>
              <a:blip r:embed="rId4"/>
              <a:stretch>
                <a:fillRect l="-67538" t="0" r="-67538" b="0"/>
              </a:stretch>
            </a:blipFill>
          </p:spPr>
        </p:sp>
      </p:grpSp>
      <p:sp>
        <p:nvSpPr>
          <p:cNvPr name="TextBox 8" id="8"/>
          <p:cNvSpPr txBox="true"/>
          <p:nvPr/>
        </p:nvSpPr>
        <p:spPr>
          <a:xfrm rot="0">
            <a:off x="7051748" y="2578731"/>
            <a:ext cx="8633090" cy="683514"/>
          </a:xfrm>
          <a:prstGeom prst="rect">
            <a:avLst/>
          </a:prstGeom>
        </p:spPr>
        <p:txBody>
          <a:bodyPr anchor="t" rtlCol="false" tIns="0" lIns="0" bIns="0" rIns="0">
            <a:spAutoFit/>
          </a:bodyPr>
          <a:lstStyle/>
          <a:p>
            <a:pPr algn="l">
              <a:lnSpc>
                <a:spcPts val="5328"/>
              </a:lnSpc>
            </a:pPr>
            <a:r>
              <a:rPr lang="en-US" sz="4800" b="true">
                <a:solidFill>
                  <a:srgbClr val="FFFFFF"/>
                </a:solidFill>
                <a:latin typeface="Montserrat Bold"/>
                <a:ea typeface="Montserrat Bold"/>
                <a:cs typeface="Montserrat Bold"/>
                <a:sym typeface="Montserrat Bold"/>
              </a:rPr>
              <a:t>Latar Belakang Masalah</a:t>
            </a:r>
          </a:p>
        </p:txBody>
      </p:sp>
      <p:sp>
        <p:nvSpPr>
          <p:cNvPr name="TextBox 9" id="9"/>
          <p:cNvSpPr txBox="true"/>
          <p:nvPr/>
        </p:nvSpPr>
        <p:spPr>
          <a:xfrm rot="0">
            <a:off x="7051748" y="4342447"/>
            <a:ext cx="9636888" cy="1564005"/>
          </a:xfrm>
          <a:prstGeom prst="rect">
            <a:avLst/>
          </a:prstGeom>
        </p:spPr>
        <p:txBody>
          <a:bodyPr anchor="t" rtlCol="false" tIns="0" lIns="0" bIns="0" rIns="0">
            <a:spAutoFit/>
          </a:bodyPr>
          <a:lstStyle/>
          <a:p>
            <a:pPr algn="just">
              <a:lnSpc>
                <a:spcPts val="2520"/>
              </a:lnSpc>
            </a:pPr>
            <a:r>
              <a:rPr lang="en-US" sz="1800" b="true">
                <a:solidFill>
                  <a:srgbClr val="FFFFFF"/>
                </a:solidFill>
                <a:latin typeface="Montserrat Semi-Bold"/>
                <a:ea typeface="Montserrat Semi-Bold"/>
                <a:cs typeface="Montserrat Semi-Bold"/>
                <a:sym typeface="Montserrat Semi-Bold"/>
              </a:rPr>
              <a:t>Data Terkini</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Hanya 23% siswa SMA paham pemanfaatan limbah </a:t>
            </a:r>
            <a:r>
              <a:rPr lang="en-US" sz="1800" i="true">
                <a:solidFill>
                  <a:srgbClr val="FFFFFF"/>
                </a:solidFill>
                <a:latin typeface="Montserrat Italics"/>
                <a:ea typeface="Montserrat Italics"/>
                <a:cs typeface="Montserrat Italics"/>
                <a:sym typeface="Montserrat Italics"/>
              </a:rPr>
              <a:t>Polyethlyne Terephthalate</a:t>
            </a:r>
            <a:r>
              <a:rPr lang="en-US" sz="1800">
                <a:solidFill>
                  <a:srgbClr val="FFFFFF"/>
                </a:solidFill>
                <a:latin typeface="Montserrat"/>
                <a:ea typeface="Montserrat"/>
                <a:cs typeface="Montserrat"/>
                <a:sym typeface="Montserrat"/>
              </a:rPr>
              <a:t> (PET) [Anshori &amp; Sobriati, 2024].</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Konsumsi botol PET Indonesia meningkat, tetapi daur ulang terbatas.</a:t>
            </a:r>
          </a:p>
          <a:p>
            <a:pPr algn="just">
              <a:lnSpc>
                <a:spcPts val="2520"/>
              </a:lnSpc>
            </a:pPr>
          </a:p>
        </p:txBody>
      </p:sp>
      <p:sp>
        <p:nvSpPr>
          <p:cNvPr name="TextBox 10" id="10"/>
          <p:cNvSpPr txBox="true"/>
          <p:nvPr/>
        </p:nvSpPr>
        <p:spPr>
          <a:xfrm rot="0">
            <a:off x="7051748" y="6668422"/>
            <a:ext cx="9636888" cy="1564005"/>
          </a:xfrm>
          <a:prstGeom prst="rect">
            <a:avLst/>
          </a:prstGeom>
        </p:spPr>
        <p:txBody>
          <a:bodyPr anchor="t" rtlCol="false" tIns="0" lIns="0" bIns="0" rIns="0">
            <a:spAutoFit/>
          </a:bodyPr>
          <a:lstStyle/>
          <a:p>
            <a:pPr algn="just">
              <a:lnSpc>
                <a:spcPts val="2520"/>
              </a:lnSpc>
            </a:pPr>
            <a:r>
              <a:rPr lang="en-US" sz="1800" b="true">
                <a:solidFill>
                  <a:srgbClr val="FFFFFF"/>
                </a:solidFill>
                <a:latin typeface="Montserrat Semi-Bold"/>
                <a:ea typeface="Montserrat Semi-Bold"/>
                <a:cs typeface="Montserrat Semi-Bold"/>
                <a:sym typeface="Montserrat Semi-Bold"/>
              </a:rPr>
              <a:t>Urgensi Penelitian</a:t>
            </a:r>
          </a:p>
          <a:p>
            <a:pPr algn="just">
              <a:lnSpc>
                <a:spcPts val="2520"/>
              </a:lnSpc>
            </a:pPr>
            <a:r>
              <a:rPr lang="en-US" sz="1800" b="true">
                <a:solidFill>
                  <a:srgbClr val="FFFFFF"/>
                </a:solidFill>
                <a:latin typeface="Montserrat Semi-Bold"/>
                <a:ea typeface="Montserrat Semi-Bold"/>
                <a:cs typeface="Montserrat Semi-Bold"/>
                <a:sym typeface="Montserrat Semi-Bold"/>
              </a:rPr>
              <a:t>   Mengembangkan mesin ekstrusi berbasis Arduino untuk:</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Solusi daur ulang berkelanjutan limbah PET.</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Penyediaan filamen 3D printer murah dan lokal.</a:t>
            </a:r>
          </a:p>
          <a:p>
            <a:pPr algn="just">
              <a:lnSpc>
                <a:spcPts val="2520"/>
              </a:lnSpc>
            </a:pPr>
          </a:p>
        </p:txBody>
      </p:sp>
    </p:spTree>
  </p:cSld>
  <p:clrMapOvr>
    <a:masterClrMapping/>
  </p:clrMapOvr>
  <p:transition spd="slow">
    <p:push dir="d"/>
  </p:transition>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987099">
            <a:off x="11772527" y="7132920"/>
            <a:ext cx="9256514" cy="5507626"/>
          </a:xfrm>
          <a:custGeom>
            <a:avLst/>
            <a:gdLst/>
            <a:ahLst/>
            <a:cxnLst/>
            <a:rect r="r" b="b" t="t" l="l"/>
            <a:pathLst>
              <a:path h="5507626" w="9256514">
                <a:moveTo>
                  <a:pt x="0" y="0"/>
                </a:moveTo>
                <a:lnTo>
                  <a:pt x="9256514" y="0"/>
                </a:lnTo>
                <a:lnTo>
                  <a:pt x="9256514" y="5507626"/>
                </a:lnTo>
                <a:lnTo>
                  <a:pt x="0" y="5507626"/>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93643" y="676560"/>
            <a:ext cx="16900714" cy="8933879"/>
            <a:chOff x="0" y="0"/>
            <a:chExt cx="4451217" cy="2352956"/>
          </a:xfrm>
        </p:grpSpPr>
        <p:sp>
          <p:nvSpPr>
            <p:cNvPr name="Freeform 4" id="4"/>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5" id="5"/>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938257" y="1545505"/>
            <a:ext cx="4594566" cy="7195990"/>
            <a:chOff x="0" y="0"/>
            <a:chExt cx="492767" cy="771770"/>
          </a:xfrm>
        </p:grpSpPr>
        <p:sp>
          <p:nvSpPr>
            <p:cNvPr name="Freeform 7" id="7"/>
            <p:cNvSpPr/>
            <p:nvPr/>
          </p:nvSpPr>
          <p:spPr>
            <a:xfrm flipH="false" flipV="false" rot="0">
              <a:off x="0" y="0"/>
              <a:ext cx="492767" cy="771770"/>
            </a:xfrm>
            <a:custGeom>
              <a:avLst/>
              <a:gdLst/>
              <a:ahLst/>
              <a:cxnLst/>
              <a:rect r="r" b="b" t="t" l="l"/>
              <a:pathLst>
                <a:path h="771770" w="492767">
                  <a:moveTo>
                    <a:pt x="50550" y="0"/>
                  </a:moveTo>
                  <a:lnTo>
                    <a:pt x="442217" y="0"/>
                  </a:lnTo>
                  <a:cubicBezTo>
                    <a:pt x="455624" y="0"/>
                    <a:pt x="468481" y="5326"/>
                    <a:pt x="477962" y="14806"/>
                  </a:cubicBezTo>
                  <a:cubicBezTo>
                    <a:pt x="487442" y="24286"/>
                    <a:pt x="492767" y="37144"/>
                    <a:pt x="492767" y="50550"/>
                  </a:cubicBezTo>
                  <a:lnTo>
                    <a:pt x="492767" y="721220"/>
                  </a:lnTo>
                  <a:cubicBezTo>
                    <a:pt x="492767" y="749138"/>
                    <a:pt x="470135" y="771770"/>
                    <a:pt x="442217" y="771770"/>
                  </a:cubicBezTo>
                  <a:lnTo>
                    <a:pt x="50550" y="771770"/>
                  </a:lnTo>
                  <a:cubicBezTo>
                    <a:pt x="22632" y="771770"/>
                    <a:pt x="0" y="749138"/>
                    <a:pt x="0" y="721220"/>
                  </a:cubicBezTo>
                  <a:lnTo>
                    <a:pt x="0" y="50550"/>
                  </a:lnTo>
                  <a:cubicBezTo>
                    <a:pt x="0" y="22632"/>
                    <a:pt x="22632" y="0"/>
                    <a:pt x="50550" y="0"/>
                  </a:cubicBezTo>
                  <a:close/>
                </a:path>
              </a:pathLst>
            </a:custGeom>
            <a:blipFill>
              <a:blip r:embed="rId4"/>
              <a:stretch>
                <a:fillRect l="-67538" t="0" r="-67538" b="0"/>
              </a:stretch>
            </a:blipFill>
          </p:spPr>
        </p:sp>
      </p:grpSp>
      <p:sp>
        <p:nvSpPr>
          <p:cNvPr name="TextBox 8" id="8"/>
          <p:cNvSpPr txBox="true"/>
          <p:nvPr/>
        </p:nvSpPr>
        <p:spPr>
          <a:xfrm rot="0">
            <a:off x="7051748" y="1593130"/>
            <a:ext cx="9636888" cy="1359789"/>
          </a:xfrm>
          <a:prstGeom prst="rect">
            <a:avLst/>
          </a:prstGeom>
        </p:spPr>
        <p:txBody>
          <a:bodyPr anchor="t" rtlCol="false" tIns="0" lIns="0" bIns="0" rIns="0">
            <a:spAutoFit/>
          </a:bodyPr>
          <a:lstStyle/>
          <a:p>
            <a:pPr algn="l">
              <a:lnSpc>
                <a:spcPts val="5328"/>
              </a:lnSpc>
            </a:pPr>
            <a:r>
              <a:rPr lang="en-US" sz="4800" b="true">
                <a:solidFill>
                  <a:srgbClr val="FFFFFF"/>
                </a:solidFill>
                <a:latin typeface="Montserrat Bold"/>
                <a:ea typeface="Montserrat Bold"/>
                <a:cs typeface="Montserrat Bold"/>
                <a:sym typeface="Montserrat Bold"/>
              </a:rPr>
              <a:t>Rumusan Masalah, Tujuan &amp; Manfaat</a:t>
            </a:r>
          </a:p>
        </p:txBody>
      </p:sp>
      <p:sp>
        <p:nvSpPr>
          <p:cNvPr name="TextBox 9" id="9"/>
          <p:cNvSpPr txBox="true"/>
          <p:nvPr/>
        </p:nvSpPr>
        <p:spPr>
          <a:xfrm rot="0">
            <a:off x="7051748" y="4819535"/>
            <a:ext cx="9636888" cy="2192655"/>
          </a:xfrm>
          <a:prstGeom prst="rect">
            <a:avLst/>
          </a:prstGeom>
        </p:spPr>
        <p:txBody>
          <a:bodyPr anchor="t" rtlCol="false" tIns="0" lIns="0" bIns="0" rIns="0">
            <a:spAutoFit/>
          </a:bodyPr>
          <a:lstStyle/>
          <a:p>
            <a:pPr algn="just">
              <a:lnSpc>
                <a:spcPts val="2520"/>
              </a:lnSpc>
            </a:pPr>
            <a:r>
              <a:rPr lang="en-US" sz="1800" b="true">
                <a:solidFill>
                  <a:srgbClr val="FFFFFF"/>
                </a:solidFill>
                <a:latin typeface="Montserrat Semi-Bold"/>
                <a:ea typeface="Montserrat Semi-Bold"/>
                <a:cs typeface="Montserrat Semi-Bold"/>
                <a:sym typeface="Montserrat Semi-Bold"/>
              </a:rPr>
              <a:t>Rumusan Masalah</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Bagaimana karakteristik limbah </a:t>
            </a:r>
            <a:r>
              <a:rPr lang="en-US" sz="1800" i="true">
                <a:solidFill>
                  <a:srgbClr val="FFFFFF"/>
                </a:solidFill>
                <a:latin typeface="Montserrat Italics"/>
                <a:ea typeface="Montserrat Italics"/>
                <a:cs typeface="Montserrat Italics"/>
                <a:sym typeface="Montserrat Italics"/>
              </a:rPr>
              <a:t>Polyethlyne Terephthalate</a:t>
            </a:r>
            <a:r>
              <a:rPr lang="en-US" sz="1800">
                <a:solidFill>
                  <a:srgbClr val="FFFFFF"/>
                </a:solidFill>
                <a:latin typeface="Montserrat"/>
                <a:ea typeface="Montserrat"/>
                <a:cs typeface="Montserrat"/>
                <a:sym typeface="Montserrat"/>
              </a:rPr>
              <a:t> (PET) Babelan sebagai bahan baku filamen?</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Bagaimana pengaruh suhu (160–265°C) dan kecepatan tarik (20–40 rpm) terhadap kualitas filamen?</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Apa potensi implementasi mesin untuk kurangi limbah dan ketergantungan filamen komersial?</a:t>
            </a:r>
          </a:p>
        </p:txBody>
      </p:sp>
    </p:spTree>
  </p:cSld>
  <p:clrMapOvr>
    <a:masterClrMapping/>
  </p:clrMapOvr>
  <p:transition spd="slow">
    <p:push dir="d"/>
  </p:transition>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987099">
            <a:off x="11772527" y="7132920"/>
            <a:ext cx="9256514" cy="5507626"/>
          </a:xfrm>
          <a:custGeom>
            <a:avLst/>
            <a:gdLst/>
            <a:ahLst/>
            <a:cxnLst/>
            <a:rect r="r" b="b" t="t" l="l"/>
            <a:pathLst>
              <a:path h="5507626" w="9256514">
                <a:moveTo>
                  <a:pt x="0" y="0"/>
                </a:moveTo>
                <a:lnTo>
                  <a:pt x="9256514" y="0"/>
                </a:lnTo>
                <a:lnTo>
                  <a:pt x="9256514" y="5507626"/>
                </a:lnTo>
                <a:lnTo>
                  <a:pt x="0" y="5507626"/>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93643" y="676560"/>
            <a:ext cx="16900714" cy="8933879"/>
            <a:chOff x="0" y="0"/>
            <a:chExt cx="4451217" cy="2352956"/>
          </a:xfrm>
        </p:grpSpPr>
        <p:sp>
          <p:nvSpPr>
            <p:cNvPr name="Freeform 4" id="4"/>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5" id="5"/>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938257" y="1545505"/>
            <a:ext cx="4594566" cy="7195990"/>
            <a:chOff x="0" y="0"/>
            <a:chExt cx="492767" cy="771770"/>
          </a:xfrm>
        </p:grpSpPr>
        <p:sp>
          <p:nvSpPr>
            <p:cNvPr name="Freeform 7" id="7"/>
            <p:cNvSpPr/>
            <p:nvPr/>
          </p:nvSpPr>
          <p:spPr>
            <a:xfrm flipH="false" flipV="false" rot="0">
              <a:off x="0" y="0"/>
              <a:ext cx="492767" cy="771770"/>
            </a:xfrm>
            <a:custGeom>
              <a:avLst/>
              <a:gdLst/>
              <a:ahLst/>
              <a:cxnLst/>
              <a:rect r="r" b="b" t="t" l="l"/>
              <a:pathLst>
                <a:path h="771770" w="492767">
                  <a:moveTo>
                    <a:pt x="50550" y="0"/>
                  </a:moveTo>
                  <a:lnTo>
                    <a:pt x="442217" y="0"/>
                  </a:lnTo>
                  <a:cubicBezTo>
                    <a:pt x="455624" y="0"/>
                    <a:pt x="468481" y="5326"/>
                    <a:pt x="477962" y="14806"/>
                  </a:cubicBezTo>
                  <a:cubicBezTo>
                    <a:pt x="487442" y="24286"/>
                    <a:pt x="492767" y="37144"/>
                    <a:pt x="492767" y="50550"/>
                  </a:cubicBezTo>
                  <a:lnTo>
                    <a:pt x="492767" y="721220"/>
                  </a:lnTo>
                  <a:cubicBezTo>
                    <a:pt x="492767" y="749138"/>
                    <a:pt x="470135" y="771770"/>
                    <a:pt x="442217" y="771770"/>
                  </a:cubicBezTo>
                  <a:lnTo>
                    <a:pt x="50550" y="771770"/>
                  </a:lnTo>
                  <a:cubicBezTo>
                    <a:pt x="22632" y="771770"/>
                    <a:pt x="0" y="749138"/>
                    <a:pt x="0" y="721220"/>
                  </a:cubicBezTo>
                  <a:lnTo>
                    <a:pt x="0" y="50550"/>
                  </a:lnTo>
                  <a:cubicBezTo>
                    <a:pt x="0" y="22632"/>
                    <a:pt x="22632" y="0"/>
                    <a:pt x="50550" y="0"/>
                  </a:cubicBezTo>
                  <a:close/>
                </a:path>
              </a:pathLst>
            </a:custGeom>
            <a:blipFill>
              <a:blip r:embed="rId4"/>
              <a:stretch>
                <a:fillRect l="-67538" t="0" r="-67538" b="0"/>
              </a:stretch>
            </a:blipFill>
          </p:spPr>
        </p:sp>
      </p:grpSp>
      <p:sp>
        <p:nvSpPr>
          <p:cNvPr name="TextBox 8" id="8"/>
          <p:cNvSpPr txBox="true"/>
          <p:nvPr/>
        </p:nvSpPr>
        <p:spPr>
          <a:xfrm rot="0">
            <a:off x="7051748" y="1593130"/>
            <a:ext cx="9636888" cy="1359789"/>
          </a:xfrm>
          <a:prstGeom prst="rect">
            <a:avLst/>
          </a:prstGeom>
        </p:spPr>
        <p:txBody>
          <a:bodyPr anchor="t" rtlCol="false" tIns="0" lIns="0" bIns="0" rIns="0">
            <a:spAutoFit/>
          </a:bodyPr>
          <a:lstStyle/>
          <a:p>
            <a:pPr algn="l">
              <a:lnSpc>
                <a:spcPts val="5328"/>
              </a:lnSpc>
            </a:pPr>
            <a:r>
              <a:rPr lang="en-US" sz="4800" b="true">
                <a:solidFill>
                  <a:srgbClr val="FFFFFF"/>
                </a:solidFill>
                <a:latin typeface="Montserrat Bold"/>
                <a:ea typeface="Montserrat Bold"/>
                <a:cs typeface="Montserrat Bold"/>
                <a:sym typeface="Montserrat Bold"/>
              </a:rPr>
              <a:t>Rumusan Masalah, Tujuan &amp; Manfaat</a:t>
            </a:r>
          </a:p>
        </p:txBody>
      </p:sp>
      <p:sp>
        <p:nvSpPr>
          <p:cNvPr name="TextBox 9" id="9"/>
          <p:cNvSpPr txBox="true"/>
          <p:nvPr/>
        </p:nvSpPr>
        <p:spPr>
          <a:xfrm rot="0">
            <a:off x="7051748" y="4264846"/>
            <a:ext cx="9636888" cy="1878330"/>
          </a:xfrm>
          <a:prstGeom prst="rect">
            <a:avLst/>
          </a:prstGeom>
        </p:spPr>
        <p:txBody>
          <a:bodyPr anchor="t" rtlCol="false" tIns="0" lIns="0" bIns="0" rIns="0">
            <a:spAutoFit/>
          </a:bodyPr>
          <a:lstStyle/>
          <a:p>
            <a:pPr algn="just">
              <a:lnSpc>
                <a:spcPts val="2520"/>
              </a:lnSpc>
            </a:pPr>
            <a:r>
              <a:rPr lang="en-US" sz="1800" b="true">
                <a:solidFill>
                  <a:srgbClr val="FFFFFF"/>
                </a:solidFill>
                <a:latin typeface="Montserrat Semi-Bold"/>
                <a:ea typeface="Montserrat Semi-Bold"/>
                <a:cs typeface="Montserrat Semi-Bold"/>
                <a:sym typeface="Montserrat Semi-Bold"/>
              </a:rPr>
              <a:t>Tujuan</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Rancang mesin daur ulang </a:t>
            </a:r>
            <a:r>
              <a:rPr lang="en-US" sz="1800" i="true">
                <a:solidFill>
                  <a:srgbClr val="FFFFFF"/>
                </a:solidFill>
                <a:latin typeface="Montserrat Italics"/>
                <a:ea typeface="Montserrat Italics"/>
                <a:cs typeface="Montserrat Italics"/>
                <a:sym typeface="Montserrat Italics"/>
              </a:rPr>
              <a:t>Polyethlyne Terephthalate</a:t>
            </a:r>
            <a:r>
              <a:rPr lang="en-US" sz="1800">
                <a:solidFill>
                  <a:srgbClr val="FFFFFF"/>
                </a:solidFill>
                <a:latin typeface="Montserrat"/>
                <a:ea typeface="Montserrat"/>
                <a:cs typeface="Montserrat"/>
                <a:sym typeface="Montserrat"/>
              </a:rPr>
              <a:t> (PET) → filamen 3D berbasis Arduino.</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Opti</a:t>
            </a:r>
            <a:r>
              <a:rPr lang="en-US" sz="1800">
                <a:solidFill>
                  <a:srgbClr val="FFFFFF"/>
                </a:solidFill>
                <a:latin typeface="Montserrat"/>
                <a:ea typeface="Montserrat"/>
                <a:cs typeface="Montserrat"/>
                <a:sym typeface="Montserrat"/>
              </a:rPr>
              <a:t>masi parameter ekstrusi (suhu dan kecepatan tarik).</a:t>
            </a:r>
          </a:p>
          <a:p>
            <a:pPr algn="just" marL="388620" indent="-194310" lvl="1">
              <a:lnSpc>
                <a:spcPts val="2520"/>
              </a:lnSpc>
              <a:buFont typeface="Arial"/>
              <a:buChar char="•"/>
            </a:pPr>
            <a:r>
              <a:rPr lang="en-US" sz="1800">
                <a:solidFill>
                  <a:srgbClr val="FFFFFF"/>
                </a:solidFill>
                <a:latin typeface="Montserrat"/>
                <a:ea typeface="Montserrat"/>
                <a:cs typeface="Montserrat"/>
                <a:sym typeface="Montserrat"/>
              </a:rPr>
              <a:t>Evaluasi efektivitas kurangi limbah PET di Babelan, Bekasi.</a:t>
            </a:r>
          </a:p>
          <a:p>
            <a:pPr algn="just">
              <a:lnSpc>
                <a:spcPts val="2520"/>
              </a:lnSpc>
            </a:pPr>
          </a:p>
        </p:txBody>
      </p:sp>
      <p:sp>
        <p:nvSpPr>
          <p:cNvPr name="TextBox 10" id="10"/>
          <p:cNvSpPr txBox="true"/>
          <p:nvPr/>
        </p:nvSpPr>
        <p:spPr>
          <a:xfrm rot="0">
            <a:off x="7051748" y="6592702"/>
            <a:ext cx="9636888" cy="1249680"/>
          </a:xfrm>
          <a:prstGeom prst="rect">
            <a:avLst/>
          </a:prstGeom>
        </p:spPr>
        <p:txBody>
          <a:bodyPr anchor="t" rtlCol="false" tIns="0" lIns="0" bIns="0" rIns="0">
            <a:spAutoFit/>
          </a:bodyPr>
          <a:lstStyle/>
          <a:p>
            <a:pPr algn="just">
              <a:lnSpc>
                <a:spcPts val="2520"/>
              </a:lnSpc>
            </a:pPr>
            <a:r>
              <a:rPr lang="en-US" sz="1800" b="true">
                <a:solidFill>
                  <a:srgbClr val="FFFFFF"/>
                </a:solidFill>
                <a:latin typeface="Montserrat Semi-Bold"/>
                <a:ea typeface="Montserrat Semi-Bold"/>
                <a:cs typeface="Montserrat Semi-Bold"/>
                <a:sym typeface="Montserrat Semi-Bold"/>
              </a:rPr>
              <a:t>Manfaat</a:t>
            </a:r>
          </a:p>
          <a:p>
            <a:pPr algn="just" marL="388620" indent="-194310" lvl="1">
              <a:lnSpc>
                <a:spcPts val="2520"/>
              </a:lnSpc>
              <a:buFont typeface="Arial"/>
              <a:buChar char="•"/>
            </a:pPr>
            <a:r>
              <a:rPr lang="en-US" b="true" sz="1800">
                <a:solidFill>
                  <a:srgbClr val="FFFFFF"/>
                </a:solidFill>
                <a:latin typeface="Montserrat Bold"/>
                <a:ea typeface="Montserrat Bold"/>
                <a:cs typeface="Montserrat Bold"/>
                <a:sym typeface="Montserrat Bold"/>
              </a:rPr>
              <a:t>Akademis :</a:t>
            </a:r>
            <a:r>
              <a:rPr lang="en-US" sz="1800">
                <a:solidFill>
                  <a:srgbClr val="FFFFFF"/>
                </a:solidFill>
                <a:latin typeface="Montserrat"/>
                <a:ea typeface="Montserrat"/>
                <a:cs typeface="Montserrat"/>
                <a:sym typeface="Montserrat"/>
              </a:rPr>
              <a:t> Kontribusi teknologi daur ulang berbasis IoT.</a:t>
            </a:r>
          </a:p>
          <a:p>
            <a:pPr algn="just" marL="388620" indent="-194310" lvl="1">
              <a:lnSpc>
                <a:spcPts val="2520"/>
              </a:lnSpc>
              <a:buFont typeface="Arial"/>
              <a:buChar char="•"/>
            </a:pPr>
            <a:r>
              <a:rPr lang="en-US" b="true" sz="1800">
                <a:solidFill>
                  <a:srgbClr val="FFFFFF"/>
                </a:solidFill>
                <a:latin typeface="Montserrat Bold"/>
                <a:ea typeface="Montserrat Bold"/>
                <a:cs typeface="Montserrat Bold"/>
                <a:sym typeface="Montserrat Bold"/>
              </a:rPr>
              <a:t>Praktis :</a:t>
            </a:r>
            <a:r>
              <a:rPr lang="en-US" sz="1800">
                <a:solidFill>
                  <a:srgbClr val="FFFFFF"/>
                </a:solidFill>
                <a:latin typeface="Montserrat"/>
                <a:ea typeface="Montserrat"/>
                <a:cs typeface="Montserrat"/>
                <a:sym typeface="Montserrat"/>
              </a:rPr>
              <a:t> Solusi limbah </a:t>
            </a:r>
            <a:r>
              <a:rPr lang="en-US" sz="1800" i="true">
                <a:solidFill>
                  <a:srgbClr val="FFFFFF"/>
                </a:solidFill>
                <a:latin typeface="Montserrat Italics"/>
                <a:ea typeface="Montserrat Italics"/>
                <a:cs typeface="Montserrat Italics"/>
                <a:sym typeface="Montserrat Italics"/>
              </a:rPr>
              <a:t>Polyethlyne Terephthalate</a:t>
            </a:r>
            <a:r>
              <a:rPr lang="en-US" sz="1800">
                <a:solidFill>
                  <a:srgbClr val="FFFFFF"/>
                </a:solidFill>
                <a:latin typeface="Montserrat"/>
                <a:ea typeface="Montserrat"/>
                <a:cs typeface="Montserrat"/>
                <a:sym typeface="Montserrat"/>
              </a:rPr>
              <a:t> (PET) &amp; filamen 3D terjangkau untuk UMKM/lokal.</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987099">
            <a:off x="11772527" y="7599541"/>
            <a:ext cx="9256514" cy="5507626"/>
          </a:xfrm>
          <a:custGeom>
            <a:avLst/>
            <a:gdLst/>
            <a:ahLst/>
            <a:cxnLst/>
            <a:rect r="r" b="b" t="t" l="l"/>
            <a:pathLst>
              <a:path h="5507626" w="9256514">
                <a:moveTo>
                  <a:pt x="0" y="0"/>
                </a:moveTo>
                <a:lnTo>
                  <a:pt x="9256514" y="0"/>
                </a:lnTo>
                <a:lnTo>
                  <a:pt x="9256514" y="5507626"/>
                </a:lnTo>
                <a:lnTo>
                  <a:pt x="0" y="5507626"/>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93643" y="676560"/>
            <a:ext cx="16900714" cy="8933879"/>
            <a:chOff x="0" y="0"/>
            <a:chExt cx="4451217" cy="2352956"/>
          </a:xfrm>
        </p:grpSpPr>
        <p:sp>
          <p:nvSpPr>
            <p:cNvPr name="Freeform 4" id="4"/>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5" id="5"/>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711991" y="2436222"/>
            <a:ext cx="950980" cy="965462"/>
          </a:xfrm>
          <a:custGeom>
            <a:avLst/>
            <a:gdLst/>
            <a:ahLst/>
            <a:cxnLst/>
            <a:rect r="r" b="b" t="t" l="l"/>
            <a:pathLst>
              <a:path h="965462" w="950980">
                <a:moveTo>
                  <a:pt x="0" y="0"/>
                </a:moveTo>
                <a:lnTo>
                  <a:pt x="950980" y="0"/>
                </a:lnTo>
                <a:lnTo>
                  <a:pt x="950980" y="965462"/>
                </a:lnTo>
                <a:lnTo>
                  <a:pt x="0" y="965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711991" y="5863617"/>
            <a:ext cx="950980" cy="965462"/>
          </a:xfrm>
          <a:custGeom>
            <a:avLst/>
            <a:gdLst/>
            <a:ahLst/>
            <a:cxnLst/>
            <a:rect r="r" b="b" t="t" l="l"/>
            <a:pathLst>
              <a:path h="965462" w="950980">
                <a:moveTo>
                  <a:pt x="0" y="0"/>
                </a:moveTo>
                <a:lnTo>
                  <a:pt x="950980" y="0"/>
                </a:lnTo>
                <a:lnTo>
                  <a:pt x="950980" y="965462"/>
                </a:lnTo>
                <a:lnTo>
                  <a:pt x="0" y="965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8363222" y="2436222"/>
            <a:ext cx="950980" cy="965462"/>
          </a:xfrm>
          <a:custGeom>
            <a:avLst/>
            <a:gdLst/>
            <a:ahLst/>
            <a:cxnLst/>
            <a:rect r="r" b="b" t="t" l="l"/>
            <a:pathLst>
              <a:path h="965462" w="950980">
                <a:moveTo>
                  <a:pt x="0" y="0"/>
                </a:moveTo>
                <a:lnTo>
                  <a:pt x="950980" y="0"/>
                </a:lnTo>
                <a:lnTo>
                  <a:pt x="950980" y="965462"/>
                </a:lnTo>
                <a:lnTo>
                  <a:pt x="0" y="965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8363222" y="5863617"/>
            <a:ext cx="950980" cy="965462"/>
          </a:xfrm>
          <a:custGeom>
            <a:avLst/>
            <a:gdLst/>
            <a:ahLst/>
            <a:cxnLst/>
            <a:rect r="r" b="b" t="t" l="l"/>
            <a:pathLst>
              <a:path h="965462" w="950980">
                <a:moveTo>
                  <a:pt x="0" y="0"/>
                </a:moveTo>
                <a:lnTo>
                  <a:pt x="950980" y="0"/>
                </a:lnTo>
                <a:lnTo>
                  <a:pt x="950980" y="965462"/>
                </a:lnTo>
                <a:lnTo>
                  <a:pt x="0" y="965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906205" y="2651957"/>
            <a:ext cx="562552" cy="514876"/>
          </a:xfrm>
          <a:prstGeom prst="rect">
            <a:avLst/>
          </a:prstGeom>
        </p:spPr>
        <p:txBody>
          <a:bodyPr anchor="t" rtlCol="false" tIns="0" lIns="0" bIns="0" rIns="0">
            <a:spAutoFit/>
          </a:bodyPr>
          <a:lstStyle/>
          <a:p>
            <a:pPr algn="ctr">
              <a:lnSpc>
                <a:spcPts val="4109"/>
              </a:lnSpc>
            </a:pPr>
            <a:r>
              <a:rPr lang="en-US" b="true" sz="3303">
                <a:solidFill>
                  <a:srgbClr val="FFFFFF"/>
                </a:solidFill>
                <a:latin typeface="Montserrat Bold"/>
                <a:ea typeface="Montserrat Bold"/>
                <a:cs typeface="Montserrat Bold"/>
                <a:sym typeface="Montserrat Bold"/>
              </a:rPr>
              <a:t>01</a:t>
            </a:r>
          </a:p>
        </p:txBody>
      </p:sp>
      <p:sp>
        <p:nvSpPr>
          <p:cNvPr name="TextBox 11" id="11"/>
          <p:cNvSpPr txBox="true"/>
          <p:nvPr/>
        </p:nvSpPr>
        <p:spPr>
          <a:xfrm rot="0">
            <a:off x="1906205" y="6107832"/>
            <a:ext cx="562552" cy="514876"/>
          </a:xfrm>
          <a:prstGeom prst="rect">
            <a:avLst/>
          </a:prstGeom>
        </p:spPr>
        <p:txBody>
          <a:bodyPr anchor="t" rtlCol="false" tIns="0" lIns="0" bIns="0" rIns="0">
            <a:spAutoFit/>
          </a:bodyPr>
          <a:lstStyle/>
          <a:p>
            <a:pPr algn="ctr">
              <a:lnSpc>
                <a:spcPts val="4109"/>
              </a:lnSpc>
            </a:pPr>
            <a:r>
              <a:rPr lang="en-US" b="true" sz="3303">
                <a:solidFill>
                  <a:srgbClr val="FFFFFF"/>
                </a:solidFill>
                <a:latin typeface="Montserrat Bold"/>
                <a:ea typeface="Montserrat Bold"/>
                <a:cs typeface="Montserrat Bold"/>
                <a:sym typeface="Montserrat Bold"/>
              </a:rPr>
              <a:t>03</a:t>
            </a:r>
          </a:p>
        </p:txBody>
      </p:sp>
      <p:sp>
        <p:nvSpPr>
          <p:cNvPr name="TextBox 12" id="12"/>
          <p:cNvSpPr txBox="true"/>
          <p:nvPr/>
        </p:nvSpPr>
        <p:spPr>
          <a:xfrm rot="0">
            <a:off x="8557436" y="2651957"/>
            <a:ext cx="562552" cy="514876"/>
          </a:xfrm>
          <a:prstGeom prst="rect">
            <a:avLst/>
          </a:prstGeom>
        </p:spPr>
        <p:txBody>
          <a:bodyPr anchor="t" rtlCol="false" tIns="0" lIns="0" bIns="0" rIns="0">
            <a:spAutoFit/>
          </a:bodyPr>
          <a:lstStyle/>
          <a:p>
            <a:pPr algn="ctr">
              <a:lnSpc>
                <a:spcPts val="4109"/>
              </a:lnSpc>
            </a:pPr>
            <a:r>
              <a:rPr lang="en-US" b="true" sz="3303">
                <a:solidFill>
                  <a:srgbClr val="FFFFFF"/>
                </a:solidFill>
                <a:latin typeface="Montserrat Bold"/>
                <a:ea typeface="Montserrat Bold"/>
                <a:cs typeface="Montserrat Bold"/>
                <a:sym typeface="Montserrat Bold"/>
              </a:rPr>
              <a:t>02</a:t>
            </a:r>
          </a:p>
        </p:txBody>
      </p:sp>
      <p:sp>
        <p:nvSpPr>
          <p:cNvPr name="TextBox 13" id="13"/>
          <p:cNvSpPr txBox="true"/>
          <p:nvPr/>
        </p:nvSpPr>
        <p:spPr>
          <a:xfrm rot="0">
            <a:off x="8533424" y="6107832"/>
            <a:ext cx="610576" cy="514876"/>
          </a:xfrm>
          <a:prstGeom prst="rect">
            <a:avLst/>
          </a:prstGeom>
        </p:spPr>
        <p:txBody>
          <a:bodyPr anchor="t" rtlCol="false" tIns="0" lIns="0" bIns="0" rIns="0">
            <a:spAutoFit/>
          </a:bodyPr>
          <a:lstStyle/>
          <a:p>
            <a:pPr algn="ctr">
              <a:lnSpc>
                <a:spcPts val="4109"/>
              </a:lnSpc>
            </a:pPr>
            <a:r>
              <a:rPr lang="en-US" b="true" sz="3303">
                <a:solidFill>
                  <a:srgbClr val="FFFFFF"/>
                </a:solidFill>
                <a:latin typeface="Montserrat Bold"/>
                <a:ea typeface="Montserrat Bold"/>
                <a:cs typeface="Montserrat Bold"/>
                <a:sym typeface="Montserrat Bold"/>
              </a:rPr>
              <a:t>04</a:t>
            </a:r>
          </a:p>
        </p:txBody>
      </p:sp>
      <p:sp>
        <p:nvSpPr>
          <p:cNvPr name="TextBox 14" id="14"/>
          <p:cNvSpPr txBox="true"/>
          <p:nvPr/>
        </p:nvSpPr>
        <p:spPr>
          <a:xfrm rot="0">
            <a:off x="2858397" y="3158391"/>
            <a:ext cx="4893822" cy="1756671"/>
          </a:xfrm>
          <a:prstGeom prst="rect">
            <a:avLst/>
          </a:prstGeom>
        </p:spPr>
        <p:txBody>
          <a:bodyPr anchor="t" rtlCol="false" tIns="0" lIns="0" bIns="0" rIns="0">
            <a:spAutoFit/>
          </a:bodyPr>
          <a:lstStyle/>
          <a:p>
            <a:pPr algn="just">
              <a:lnSpc>
                <a:spcPts val="2361"/>
              </a:lnSpc>
            </a:pPr>
            <a:r>
              <a:rPr lang="en-US" sz="1494">
                <a:solidFill>
                  <a:srgbClr val="FFFFFF"/>
                </a:solidFill>
                <a:latin typeface="Montserrat"/>
                <a:ea typeface="Montserrat"/>
                <a:cs typeface="Montserrat"/>
                <a:sym typeface="Montserrat"/>
              </a:rPr>
              <a:t>Arduino adalah Mikrokontroller single-board yang bersifat open-source, diturunkan dari Wiring platform, mempunyai fleksibilitas yang tinggi baik dari segi software maupun hardware  untuk memudahkan Rancang bangun elektronik dalam berbagai bidang [Elektro, 2021].</a:t>
            </a:r>
          </a:p>
        </p:txBody>
      </p:sp>
      <p:sp>
        <p:nvSpPr>
          <p:cNvPr name="TextBox 15" id="15"/>
          <p:cNvSpPr txBox="true"/>
          <p:nvPr/>
        </p:nvSpPr>
        <p:spPr>
          <a:xfrm rot="0">
            <a:off x="2858397" y="6614266"/>
            <a:ext cx="4893822" cy="2347221"/>
          </a:xfrm>
          <a:prstGeom prst="rect">
            <a:avLst/>
          </a:prstGeom>
        </p:spPr>
        <p:txBody>
          <a:bodyPr anchor="t" rtlCol="false" tIns="0" lIns="0" bIns="0" rIns="0">
            <a:spAutoFit/>
          </a:bodyPr>
          <a:lstStyle/>
          <a:p>
            <a:pPr algn="just">
              <a:lnSpc>
                <a:spcPts val="2361"/>
              </a:lnSpc>
            </a:pPr>
            <a:r>
              <a:rPr lang="en-US" sz="1494">
                <a:solidFill>
                  <a:srgbClr val="FFFFFF"/>
                </a:solidFill>
                <a:latin typeface="Montserrat"/>
                <a:ea typeface="Montserrat"/>
                <a:cs typeface="Montserrat"/>
                <a:sym typeface="Montserrat"/>
              </a:rPr>
              <a:t>3D printer adalah mesin yang dapat membuat benda nyata berbentuk tiga dimensi berdasarkan desain dari komputer. Berbeda dengan mesin pemotong atau bor (subtractive manufacturing) yang membuang material, 3D printer bekerja dengan menambahkan material (additive manufacturing) sehingga lebih hemat bahan dan prosesnya lebih cepat [Nugraha and Kosasih, 2021].</a:t>
            </a:r>
          </a:p>
        </p:txBody>
      </p:sp>
      <p:sp>
        <p:nvSpPr>
          <p:cNvPr name="TextBox 16" id="16"/>
          <p:cNvSpPr txBox="true"/>
          <p:nvPr/>
        </p:nvSpPr>
        <p:spPr>
          <a:xfrm rot="0">
            <a:off x="9509628" y="3158391"/>
            <a:ext cx="5044972" cy="2347221"/>
          </a:xfrm>
          <a:prstGeom prst="rect">
            <a:avLst/>
          </a:prstGeom>
        </p:spPr>
        <p:txBody>
          <a:bodyPr anchor="t" rtlCol="false" tIns="0" lIns="0" bIns="0" rIns="0">
            <a:spAutoFit/>
          </a:bodyPr>
          <a:lstStyle/>
          <a:p>
            <a:pPr algn="just">
              <a:lnSpc>
                <a:spcPts val="2361"/>
              </a:lnSpc>
            </a:pPr>
            <a:r>
              <a:rPr lang="en-US" sz="1494">
                <a:solidFill>
                  <a:srgbClr val="FFFFFF"/>
                </a:solidFill>
                <a:latin typeface="Montserrat"/>
                <a:ea typeface="Montserrat"/>
                <a:cs typeface="Montserrat"/>
                <a:sym typeface="Montserrat"/>
              </a:rPr>
              <a:t>Filamen 3D adalah bahan utama dalam pencetakan Fused Deposition Modelling [FDM], berupa gulungan plastik yang meleleh saat dipanaskan dan dicetak lapis demi lapis. Jenis yang paling umum digunakan adalah PLA karena sifatnya yang biodegradable dan ramah lingkungan [Nugraha &amp; Kosasih, 2021].</a:t>
            </a:r>
          </a:p>
          <a:p>
            <a:pPr algn="just">
              <a:lnSpc>
                <a:spcPts val="2361"/>
              </a:lnSpc>
            </a:pPr>
          </a:p>
        </p:txBody>
      </p:sp>
      <p:sp>
        <p:nvSpPr>
          <p:cNvPr name="TextBox 17" id="17"/>
          <p:cNvSpPr txBox="true"/>
          <p:nvPr/>
        </p:nvSpPr>
        <p:spPr>
          <a:xfrm rot="0">
            <a:off x="9509628" y="6614266"/>
            <a:ext cx="5044972" cy="2347221"/>
          </a:xfrm>
          <a:prstGeom prst="rect">
            <a:avLst/>
          </a:prstGeom>
        </p:spPr>
        <p:txBody>
          <a:bodyPr anchor="t" rtlCol="false" tIns="0" lIns="0" bIns="0" rIns="0">
            <a:spAutoFit/>
          </a:bodyPr>
          <a:lstStyle/>
          <a:p>
            <a:pPr algn="just">
              <a:lnSpc>
                <a:spcPts val="2361"/>
              </a:lnSpc>
            </a:pPr>
            <a:r>
              <a:rPr lang="en-US" sz="1494">
                <a:solidFill>
                  <a:srgbClr val="FFFFFF"/>
                </a:solidFill>
                <a:latin typeface="Montserrat"/>
                <a:ea typeface="Montserrat"/>
                <a:cs typeface="Montserrat"/>
                <a:sym typeface="Montserrat"/>
              </a:rPr>
              <a:t>Ekstruder adalah mesin yang melelehkan material termoplastik pada suhu tinggi dan membentuknya melalui nozzle. Alat ini umum digunakan dalam daur ulang plastik, termasuk produksi filamen 3D printing, dengan prinsip kerja berupa pemanasan dan tekanan mekanis melalui ulir berputar dalam silinder pemanas [Sujana &amp; Wicaksono, 2022].</a:t>
            </a:r>
          </a:p>
          <a:p>
            <a:pPr algn="just">
              <a:lnSpc>
                <a:spcPts val="2361"/>
              </a:lnSpc>
            </a:pPr>
          </a:p>
        </p:txBody>
      </p:sp>
      <p:sp>
        <p:nvSpPr>
          <p:cNvPr name="TextBox 18" id="18"/>
          <p:cNvSpPr txBox="true"/>
          <p:nvPr/>
        </p:nvSpPr>
        <p:spPr>
          <a:xfrm rot="0">
            <a:off x="2858397" y="2724860"/>
            <a:ext cx="4893822" cy="432088"/>
          </a:xfrm>
          <a:prstGeom prst="rect">
            <a:avLst/>
          </a:prstGeom>
        </p:spPr>
        <p:txBody>
          <a:bodyPr anchor="t" rtlCol="false" tIns="0" lIns="0" bIns="0" rIns="0">
            <a:spAutoFit/>
          </a:bodyPr>
          <a:lstStyle/>
          <a:p>
            <a:pPr algn="l">
              <a:lnSpc>
                <a:spcPts val="3469"/>
              </a:lnSpc>
            </a:pPr>
            <a:r>
              <a:rPr lang="en-US" b="true" sz="2789">
                <a:solidFill>
                  <a:srgbClr val="FFFFFF"/>
                </a:solidFill>
                <a:latin typeface="Montserrat Bold"/>
                <a:ea typeface="Montserrat Bold"/>
                <a:cs typeface="Montserrat Bold"/>
                <a:sym typeface="Montserrat Bold"/>
              </a:rPr>
              <a:t>Arduino</a:t>
            </a:r>
          </a:p>
        </p:txBody>
      </p:sp>
      <p:sp>
        <p:nvSpPr>
          <p:cNvPr name="TextBox 19" id="19"/>
          <p:cNvSpPr txBox="true"/>
          <p:nvPr/>
        </p:nvSpPr>
        <p:spPr>
          <a:xfrm rot="0">
            <a:off x="2858397" y="6180735"/>
            <a:ext cx="3979090" cy="432088"/>
          </a:xfrm>
          <a:prstGeom prst="rect">
            <a:avLst/>
          </a:prstGeom>
        </p:spPr>
        <p:txBody>
          <a:bodyPr anchor="t" rtlCol="false" tIns="0" lIns="0" bIns="0" rIns="0">
            <a:spAutoFit/>
          </a:bodyPr>
          <a:lstStyle/>
          <a:p>
            <a:pPr algn="l">
              <a:lnSpc>
                <a:spcPts val="3469"/>
              </a:lnSpc>
            </a:pPr>
            <a:r>
              <a:rPr lang="en-US" b="true" sz="2789">
                <a:solidFill>
                  <a:srgbClr val="FFFFFF"/>
                </a:solidFill>
                <a:latin typeface="Montserrat Bold"/>
                <a:ea typeface="Montserrat Bold"/>
                <a:cs typeface="Montserrat Bold"/>
                <a:sym typeface="Montserrat Bold"/>
              </a:rPr>
              <a:t>3D Printer</a:t>
            </a:r>
          </a:p>
        </p:txBody>
      </p:sp>
      <p:sp>
        <p:nvSpPr>
          <p:cNvPr name="TextBox 20" id="20"/>
          <p:cNvSpPr txBox="true"/>
          <p:nvPr/>
        </p:nvSpPr>
        <p:spPr>
          <a:xfrm rot="0">
            <a:off x="9509628" y="2724860"/>
            <a:ext cx="4470297" cy="432088"/>
          </a:xfrm>
          <a:prstGeom prst="rect">
            <a:avLst/>
          </a:prstGeom>
        </p:spPr>
        <p:txBody>
          <a:bodyPr anchor="t" rtlCol="false" tIns="0" lIns="0" bIns="0" rIns="0">
            <a:spAutoFit/>
          </a:bodyPr>
          <a:lstStyle/>
          <a:p>
            <a:pPr algn="l">
              <a:lnSpc>
                <a:spcPts val="3469"/>
              </a:lnSpc>
            </a:pPr>
            <a:r>
              <a:rPr lang="en-US" b="true" sz="2789">
                <a:solidFill>
                  <a:srgbClr val="FFFFFF"/>
                </a:solidFill>
                <a:latin typeface="Montserrat Bold"/>
                <a:ea typeface="Montserrat Bold"/>
                <a:cs typeface="Montserrat Bold"/>
                <a:sym typeface="Montserrat Bold"/>
              </a:rPr>
              <a:t>Filamen 3D</a:t>
            </a:r>
          </a:p>
        </p:txBody>
      </p:sp>
      <p:sp>
        <p:nvSpPr>
          <p:cNvPr name="TextBox 21" id="21"/>
          <p:cNvSpPr txBox="true"/>
          <p:nvPr/>
        </p:nvSpPr>
        <p:spPr>
          <a:xfrm rot="0">
            <a:off x="9509628" y="6180735"/>
            <a:ext cx="5848555" cy="432088"/>
          </a:xfrm>
          <a:prstGeom prst="rect">
            <a:avLst/>
          </a:prstGeom>
        </p:spPr>
        <p:txBody>
          <a:bodyPr anchor="t" rtlCol="false" tIns="0" lIns="0" bIns="0" rIns="0">
            <a:spAutoFit/>
          </a:bodyPr>
          <a:lstStyle/>
          <a:p>
            <a:pPr algn="l">
              <a:lnSpc>
                <a:spcPts val="3469"/>
              </a:lnSpc>
            </a:pPr>
            <a:r>
              <a:rPr lang="en-US" b="true" sz="2789">
                <a:solidFill>
                  <a:srgbClr val="FFFFFF"/>
                </a:solidFill>
                <a:latin typeface="Montserrat Bold"/>
                <a:ea typeface="Montserrat Bold"/>
                <a:cs typeface="Montserrat Bold"/>
                <a:sym typeface="Montserrat Bold"/>
              </a:rPr>
              <a:t>Extruder</a:t>
            </a:r>
          </a:p>
        </p:txBody>
      </p:sp>
      <p:sp>
        <p:nvSpPr>
          <p:cNvPr name="TextBox 22" id="22"/>
          <p:cNvSpPr txBox="true"/>
          <p:nvPr/>
        </p:nvSpPr>
        <p:spPr>
          <a:xfrm rot="0">
            <a:off x="1711991" y="1104900"/>
            <a:ext cx="14364445" cy="961574"/>
          </a:xfrm>
          <a:prstGeom prst="rect">
            <a:avLst/>
          </a:prstGeom>
        </p:spPr>
        <p:txBody>
          <a:bodyPr anchor="t" rtlCol="false" tIns="0" lIns="0" bIns="0" rIns="0">
            <a:spAutoFit/>
          </a:bodyPr>
          <a:lstStyle/>
          <a:p>
            <a:pPr algn="l">
              <a:lnSpc>
                <a:spcPts val="7899"/>
              </a:lnSpc>
            </a:pPr>
            <a:r>
              <a:rPr lang="en-US" b="true" sz="5642">
                <a:solidFill>
                  <a:srgbClr val="FFFFFF"/>
                </a:solidFill>
                <a:latin typeface="Montserrat Bold"/>
                <a:ea typeface="Montserrat Bold"/>
                <a:cs typeface="Montserrat Bold"/>
                <a:sym typeface="Montserrat Bold"/>
              </a:rPr>
              <a:t>Tinjauan Pustaka</a:t>
            </a: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987099">
            <a:off x="11772527" y="7132920"/>
            <a:ext cx="9256514" cy="5507626"/>
          </a:xfrm>
          <a:custGeom>
            <a:avLst/>
            <a:gdLst/>
            <a:ahLst/>
            <a:cxnLst/>
            <a:rect r="r" b="b" t="t" l="l"/>
            <a:pathLst>
              <a:path h="5507626" w="9256514">
                <a:moveTo>
                  <a:pt x="0" y="0"/>
                </a:moveTo>
                <a:lnTo>
                  <a:pt x="9256514" y="0"/>
                </a:lnTo>
                <a:lnTo>
                  <a:pt x="9256514" y="5507626"/>
                </a:lnTo>
                <a:lnTo>
                  <a:pt x="0" y="5507626"/>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93643" y="676560"/>
            <a:ext cx="16900714" cy="8933879"/>
            <a:chOff x="0" y="0"/>
            <a:chExt cx="4451217" cy="2352956"/>
          </a:xfrm>
        </p:grpSpPr>
        <p:sp>
          <p:nvSpPr>
            <p:cNvPr name="Freeform 4" id="4"/>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5" id="5"/>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009650" y="1625982"/>
            <a:ext cx="12674799" cy="1095777"/>
          </a:xfrm>
          <a:prstGeom prst="rect">
            <a:avLst/>
          </a:prstGeom>
        </p:spPr>
        <p:txBody>
          <a:bodyPr anchor="t" rtlCol="false" tIns="0" lIns="0" bIns="0" rIns="0">
            <a:spAutoFit/>
          </a:bodyPr>
          <a:lstStyle/>
          <a:p>
            <a:pPr algn="l">
              <a:lnSpc>
                <a:spcPts val="8902"/>
              </a:lnSpc>
            </a:pPr>
            <a:r>
              <a:rPr lang="en-US" b="true" sz="6359">
                <a:solidFill>
                  <a:srgbClr val="FFFFFF"/>
                </a:solidFill>
                <a:latin typeface="Montserrat Bold"/>
                <a:ea typeface="Montserrat Bold"/>
                <a:cs typeface="Montserrat Bold"/>
                <a:sym typeface="Montserrat Bold"/>
              </a:rPr>
              <a:t>Penelitian Terkait &amp; Riset Gap</a:t>
            </a:r>
          </a:p>
        </p:txBody>
      </p:sp>
      <p:graphicFrame>
        <p:nvGraphicFramePr>
          <p:cNvPr name="Object 7" id="7"/>
          <p:cNvGraphicFramePr/>
          <p:nvPr/>
        </p:nvGraphicFramePr>
        <p:xfrm>
          <a:off x="1702186" y="3778432"/>
          <a:ext cx="7586157" cy="4274588"/>
        </p:xfrm>
        <a:graphic>
          <a:graphicData uri="http://schemas.openxmlformats.org/presentationml/2006/ole">
            <p:oleObj imgW="9105900" imgH="5791200" r:id="rId5" progId="Excel.Sheet.12" name="Worksheet">
              <p:embed/>
              <p:pic>
                <p:nvPicPr>
                  <p:cNvPr name="" id="0"/>
                  <p:cNvPicPr/>
                  <p:nvPr/>
                </p:nvPicPr>
                <p:blipFill>
                  <a:blip r:embed="rId4"/>
                  <a:stretch>
                    <a:fillRect/>
                  </a:stretch>
                </p:blipFill>
                <p:spPr>
                  <a:xfrm>
                    <a:off x="1270000" y="1270000"/>
                    <a:ext cx="1270000" cy="1270000"/>
                  </a:xfrm>
                  <a:prstGeom prst="rect"/>
                </p:spPr>
              </p:pic>
            </p:oleObj>
          </a:graphicData>
        </a:graphic>
      </p:graphicFrame>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987099">
            <a:off x="11772527" y="7132920"/>
            <a:ext cx="9256514" cy="5507626"/>
          </a:xfrm>
          <a:custGeom>
            <a:avLst/>
            <a:gdLst/>
            <a:ahLst/>
            <a:cxnLst/>
            <a:rect r="r" b="b" t="t" l="l"/>
            <a:pathLst>
              <a:path h="5507626" w="9256514">
                <a:moveTo>
                  <a:pt x="0" y="0"/>
                </a:moveTo>
                <a:lnTo>
                  <a:pt x="9256514" y="0"/>
                </a:lnTo>
                <a:lnTo>
                  <a:pt x="9256514" y="5507626"/>
                </a:lnTo>
                <a:lnTo>
                  <a:pt x="0" y="5507626"/>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93643" y="676560"/>
            <a:ext cx="16900714" cy="8933879"/>
            <a:chOff x="0" y="0"/>
            <a:chExt cx="4451217" cy="2352956"/>
          </a:xfrm>
        </p:grpSpPr>
        <p:sp>
          <p:nvSpPr>
            <p:cNvPr name="Freeform 4" id="4"/>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5" id="5"/>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731775" y="1155357"/>
            <a:ext cx="9440815" cy="835044"/>
          </a:xfrm>
          <a:prstGeom prst="rect">
            <a:avLst/>
          </a:prstGeom>
        </p:spPr>
        <p:txBody>
          <a:bodyPr anchor="t" rtlCol="false" tIns="0" lIns="0" bIns="0" rIns="0">
            <a:spAutoFit/>
          </a:bodyPr>
          <a:lstStyle/>
          <a:p>
            <a:pPr algn="l">
              <a:lnSpc>
                <a:spcPts val="6985"/>
              </a:lnSpc>
            </a:pPr>
            <a:r>
              <a:rPr lang="en-US" b="true" sz="4989">
                <a:solidFill>
                  <a:srgbClr val="FFFFFF"/>
                </a:solidFill>
                <a:latin typeface="Montserrat Bold"/>
                <a:ea typeface="Montserrat Bold"/>
                <a:cs typeface="Montserrat Bold"/>
                <a:sym typeface="Montserrat Bold"/>
              </a:rPr>
              <a:t>Teknik Pengumpulan Data</a:t>
            </a:r>
          </a:p>
        </p:txBody>
      </p:sp>
      <p:sp>
        <p:nvSpPr>
          <p:cNvPr name="Freeform 7" id="7"/>
          <p:cNvSpPr/>
          <p:nvPr/>
        </p:nvSpPr>
        <p:spPr>
          <a:xfrm flipH="false" flipV="false" rot="0">
            <a:off x="1998475" y="3194545"/>
            <a:ext cx="950980" cy="965462"/>
          </a:xfrm>
          <a:custGeom>
            <a:avLst/>
            <a:gdLst/>
            <a:ahLst/>
            <a:cxnLst/>
            <a:rect r="r" b="b" t="t" l="l"/>
            <a:pathLst>
              <a:path h="965462" w="950980">
                <a:moveTo>
                  <a:pt x="0" y="0"/>
                </a:moveTo>
                <a:lnTo>
                  <a:pt x="950980" y="0"/>
                </a:lnTo>
                <a:lnTo>
                  <a:pt x="950980" y="965462"/>
                </a:lnTo>
                <a:lnTo>
                  <a:pt x="0" y="965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2192689" y="3410280"/>
            <a:ext cx="562552" cy="514876"/>
          </a:xfrm>
          <a:prstGeom prst="rect">
            <a:avLst/>
          </a:prstGeom>
        </p:spPr>
        <p:txBody>
          <a:bodyPr anchor="t" rtlCol="false" tIns="0" lIns="0" bIns="0" rIns="0">
            <a:spAutoFit/>
          </a:bodyPr>
          <a:lstStyle/>
          <a:p>
            <a:pPr algn="ctr">
              <a:lnSpc>
                <a:spcPts val="4109"/>
              </a:lnSpc>
            </a:pPr>
            <a:r>
              <a:rPr lang="en-US" b="true" sz="3303">
                <a:solidFill>
                  <a:srgbClr val="FFFFFF"/>
                </a:solidFill>
                <a:latin typeface="Montserrat Bold"/>
                <a:ea typeface="Montserrat Bold"/>
                <a:cs typeface="Montserrat Bold"/>
                <a:sym typeface="Montserrat Bold"/>
              </a:rPr>
              <a:t>01</a:t>
            </a:r>
          </a:p>
        </p:txBody>
      </p:sp>
      <p:sp>
        <p:nvSpPr>
          <p:cNvPr name="TextBox 9" id="9"/>
          <p:cNvSpPr txBox="true"/>
          <p:nvPr/>
        </p:nvSpPr>
        <p:spPr>
          <a:xfrm rot="0">
            <a:off x="3144881" y="3916714"/>
            <a:ext cx="4893822" cy="1461396"/>
          </a:xfrm>
          <a:prstGeom prst="rect">
            <a:avLst/>
          </a:prstGeom>
        </p:spPr>
        <p:txBody>
          <a:bodyPr anchor="t" rtlCol="false" tIns="0" lIns="0" bIns="0" rIns="0">
            <a:spAutoFit/>
          </a:bodyPr>
          <a:lstStyle/>
          <a:p>
            <a:pPr algn="just" marL="322681" indent="-161340" lvl="1">
              <a:lnSpc>
                <a:spcPts val="2361"/>
              </a:lnSpc>
              <a:buFont typeface="Arial"/>
              <a:buChar char="•"/>
            </a:pPr>
            <a:r>
              <a:rPr lang="en-US" sz="1494">
                <a:solidFill>
                  <a:srgbClr val="FFFFFF"/>
                </a:solidFill>
                <a:latin typeface="Montserrat"/>
                <a:ea typeface="Montserrat"/>
                <a:cs typeface="Montserrat"/>
                <a:sym typeface="Montserrat"/>
              </a:rPr>
              <a:t>Lokasi: Babelan, Bekasi</a:t>
            </a:r>
          </a:p>
          <a:p>
            <a:pPr algn="just" marL="322681" indent="-161340" lvl="1">
              <a:lnSpc>
                <a:spcPts val="2361"/>
              </a:lnSpc>
              <a:buFont typeface="Arial"/>
              <a:buChar char="•"/>
            </a:pPr>
            <a:r>
              <a:rPr lang="en-US" sz="1494">
                <a:solidFill>
                  <a:srgbClr val="FFFFFF"/>
                </a:solidFill>
                <a:latin typeface="Montserrat"/>
                <a:ea typeface="Montserrat"/>
                <a:cs typeface="Montserrat"/>
                <a:sym typeface="Montserrat"/>
              </a:rPr>
              <a:t>Periode: November–Desember 2025</a:t>
            </a:r>
          </a:p>
          <a:p>
            <a:pPr algn="just" marL="322681" indent="-161340" lvl="1">
              <a:lnSpc>
                <a:spcPts val="2361"/>
              </a:lnSpc>
              <a:buFont typeface="Arial"/>
              <a:buChar char="•"/>
            </a:pPr>
            <a:r>
              <a:rPr lang="en-US" sz="1494">
                <a:solidFill>
                  <a:srgbClr val="FFFFFF"/>
                </a:solidFill>
                <a:latin typeface="Montserrat"/>
                <a:ea typeface="Montserrat"/>
                <a:cs typeface="Montserrat"/>
                <a:sym typeface="Montserrat"/>
              </a:rPr>
              <a:t>Fokus: Karakteristik botol PET, proses ekstrusi, kualitas filamen</a:t>
            </a:r>
          </a:p>
          <a:p>
            <a:pPr algn="just">
              <a:lnSpc>
                <a:spcPts val="2361"/>
              </a:lnSpc>
            </a:pPr>
          </a:p>
        </p:txBody>
      </p:sp>
      <p:sp>
        <p:nvSpPr>
          <p:cNvPr name="TextBox 10" id="10"/>
          <p:cNvSpPr txBox="true"/>
          <p:nvPr/>
        </p:nvSpPr>
        <p:spPr>
          <a:xfrm rot="0">
            <a:off x="3144881" y="3483184"/>
            <a:ext cx="4893822" cy="432088"/>
          </a:xfrm>
          <a:prstGeom prst="rect">
            <a:avLst/>
          </a:prstGeom>
        </p:spPr>
        <p:txBody>
          <a:bodyPr anchor="t" rtlCol="false" tIns="0" lIns="0" bIns="0" rIns="0">
            <a:spAutoFit/>
          </a:bodyPr>
          <a:lstStyle/>
          <a:p>
            <a:pPr algn="l">
              <a:lnSpc>
                <a:spcPts val="3469"/>
              </a:lnSpc>
            </a:pPr>
            <a:r>
              <a:rPr lang="en-US" b="true" sz="2789">
                <a:solidFill>
                  <a:srgbClr val="FFFFFF"/>
                </a:solidFill>
                <a:latin typeface="Montserrat Bold"/>
                <a:ea typeface="Montserrat Bold"/>
                <a:cs typeface="Montserrat Bold"/>
                <a:sym typeface="Montserrat Bold"/>
              </a:rPr>
              <a:t>Observasi</a:t>
            </a:r>
          </a:p>
        </p:txBody>
      </p:sp>
      <p:sp>
        <p:nvSpPr>
          <p:cNvPr name="Freeform 11" id="11"/>
          <p:cNvSpPr/>
          <p:nvPr/>
        </p:nvSpPr>
        <p:spPr>
          <a:xfrm flipH="false" flipV="false" rot="0">
            <a:off x="9430484" y="3068225"/>
            <a:ext cx="950980" cy="965462"/>
          </a:xfrm>
          <a:custGeom>
            <a:avLst/>
            <a:gdLst/>
            <a:ahLst/>
            <a:cxnLst/>
            <a:rect r="r" b="b" t="t" l="l"/>
            <a:pathLst>
              <a:path h="965462" w="950980">
                <a:moveTo>
                  <a:pt x="0" y="0"/>
                </a:moveTo>
                <a:lnTo>
                  <a:pt x="950980" y="0"/>
                </a:lnTo>
                <a:lnTo>
                  <a:pt x="950980" y="965461"/>
                </a:lnTo>
                <a:lnTo>
                  <a:pt x="0" y="96546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2" id="12"/>
          <p:cNvSpPr txBox="true"/>
          <p:nvPr/>
        </p:nvSpPr>
        <p:spPr>
          <a:xfrm rot="0">
            <a:off x="9624698" y="3283959"/>
            <a:ext cx="562552" cy="514942"/>
          </a:xfrm>
          <a:prstGeom prst="rect">
            <a:avLst/>
          </a:prstGeom>
        </p:spPr>
        <p:txBody>
          <a:bodyPr anchor="t" rtlCol="false" tIns="0" lIns="0" bIns="0" rIns="0">
            <a:spAutoFit/>
          </a:bodyPr>
          <a:lstStyle/>
          <a:p>
            <a:pPr algn="ctr">
              <a:lnSpc>
                <a:spcPts val="4109"/>
              </a:lnSpc>
            </a:pPr>
            <a:r>
              <a:rPr lang="en-US" b="true" sz="3303">
                <a:solidFill>
                  <a:srgbClr val="FFFFFF"/>
                </a:solidFill>
                <a:latin typeface="Montserrat Bold"/>
                <a:ea typeface="Montserrat Bold"/>
                <a:cs typeface="Montserrat Bold"/>
                <a:sym typeface="Montserrat Bold"/>
              </a:rPr>
              <a:t>02</a:t>
            </a:r>
          </a:p>
        </p:txBody>
      </p:sp>
      <p:sp>
        <p:nvSpPr>
          <p:cNvPr name="TextBox 13" id="13"/>
          <p:cNvSpPr txBox="true"/>
          <p:nvPr/>
        </p:nvSpPr>
        <p:spPr>
          <a:xfrm rot="0">
            <a:off x="10576890" y="3790393"/>
            <a:ext cx="4893822" cy="1461727"/>
          </a:xfrm>
          <a:prstGeom prst="rect">
            <a:avLst/>
          </a:prstGeom>
        </p:spPr>
        <p:txBody>
          <a:bodyPr anchor="t" rtlCol="false" tIns="0" lIns="0" bIns="0" rIns="0">
            <a:spAutoFit/>
          </a:bodyPr>
          <a:lstStyle/>
          <a:p>
            <a:pPr algn="just" marL="322681" indent="-161340" lvl="1">
              <a:lnSpc>
                <a:spcPts val="2361"/>
              </a:lnSpc>
              <a:buFont typeface="Arial"/>
              <a:buChar char="•"/>
            </a:pPr>
            <a:r>
              <a:rPr lang="en-US" sz="1494">
                <a:solidFill>
                  <a:srgbClr val="FFFFFF"/>
                </a:solidFill>
                <a:latin typeface="Montserrat"/>
                <a:ea typeface="Montserrat"/>
                <a:cs typeface="Montserrat"/>
                <a:sym typeface="Montserrat"/>
              </a:rPr>
              <a:t>Narasumber: Pakar daur ulang.</a:t>
            </a:r>
          </a:p>
          <a:p>
            <a:pPr algn="just" marL="322681" indent="-161340" lvl="1">
              <a:lnSpc>
                <a:spcPts val="2361"/>
              </a:lnSpc>
              <a:buFont typeface="Arial"/>
              <a:buChar char="•"/>
            </a:pPr>
            <a:r>
              <a:rPr lang="en-US" sz="1494">
                <a:solidFill>
                  <a:srgbClr val="FFFFFF"/>
                </a:solidFill>
                <a:latin typeface="Montserrat"/>
                <a:ea typeface="Montserrat"/>
                <a:cs typeface="Montserrat"/>
                <a:sym typeface="Montserrat"/>
              </a:rPr>
              <a:t>Du</a:t>
            </a:r>
            <a:r>
              <a:rPr lang="en-US" sz="1494">
                <a:solidFill>
                  <a:srgbClr val="FFFFFF"/>
                </a:solidFill>
                <a:latin typeface="Montserrat"/>
                <a:ea typeface="Montserrat"/>
                <a:cs typeface="Montserrat"/>
                <a:sym typeface="Montserrat"/>
              </a:rPr>
              <a:t>rasi: 60–120 menit</a:t>
            </a:r>
          </a:p>
          <a:p>
            <a:pPr algn="just" marL="322681" indent="-161340" lvl="1">
              <a:lnSpc>
                <a:spcPts val="2361"/>
              </a:lnSpc>
              <a:buFont typeface="Arial"/>
              <a:buChar char="•"/>
            </a:pPr>
            <a:r>
              <a:rPr lang="en-US" sz="1494">
                <a:solidFill>
                  <a:srgbClr val="FFFFFF"/>
                </a:solidFill>
                <a:latin typeface="Montserrat"/>
                <a:ea typeface="Montserrat"/>
                <a:cs typeface="Montserrat"/>
                <a:sym typeface="Montserrat"/>
              </a:rPr>
              <a:t>Fokus: Tantangan teknis, optimasi parameter, desain sistem</a:t>
            </a:r>
          </a:p>
          <a:p>
            <a:pPr algn="just">
              <a:lnSpc>
                <a:spcPts val="2361"/>
              </a:lnSpc>
            </a:pPr>
          </a:p>
        </p:txBody>
      </p:sp>
      <p:sp>
        <p:nvSpPr>
          <p:cNvPr name="TextBox 14" id="14"/>
          <p:cNvSpPr txBox="true"/>
          <p:nvPr/>
        </p:nvSpPr>
        <p:spPr>
          <a:xfrm rot="0">
            <a:off x="10576890" y="3356863"/>
            <a:ext cx="4893822" cy="432088"/>
          </a:xfrm>
          <a:prstGeom prst="rect">
            <a:avLst/>
          </a:prstGeom>
        </p:spPr>
        <p:txBody>
          <a:bodyPr anchor="t" rtlCol="false" tIns="0" lIns="0" bIns="0" rIns="0">
            <a:spAutoFit/>
          </a:bodyPr>
          <a:lstStyle/>
          <a:p>
            <a:pPr algn="l">
              <a:lnSpc>
                <a:spcPts val="3469"/>
              </a:lnSpc>
            </a:pPr>
            <a:r>
              <a:rPr lang="en-US" b="true" sz="2789">
                <a:solidFill>
                  <a:srgbClr val="FFFFFF"/>
                </a:solidFill>
                <a:latin typeface="Montserrat Bold"/>
                <a:ea typeface="Montserrat Bold"/>
                <a:cs typeface="Montserrat Bold"/>
                <a:sym typeface="Montserrat Bold"/>
              </a:rPr>
              <a:t>Wawancara</a:t>
            </a:r>
          </a:p>
        </p:txBody>
      </p:sp>
      <p:sp>
        <p:nvSpPr>
          <p:cNvPr name="Freeform 15" id="15"/>
          <p:cNvSpPr/>
          <p:nvPr/>
        </p:nvSpPr>
        <p:spPr>
          <a:xfrm flipH="false" flipV="false" rot="0">
            <a:off x="6410370" y="5997235"/>
            <a:ext cx="950980" cy="965462"/>
          </a:xfrm>
          <a:custGeom>
            <a:avLst/>
            <a:gdLst/>
            <a:ahLst/>
            <a:cxnLst/>
            <a:rect r="r" b="b" t="t" l="l"/>
            <a:pathLst>
              <a:path h="965462" w="950980">
                <a:moveTo>
                  <a:pt x="0" y="0"/>
                </a:moveTo>
                <a:lnTo>
                  <a:pt x="950980" y="0"/>
                </a:lnTo>
                <a:lnTo>
                  <a:pt x="950980" y="965462"/>
                </a:lnTo>
                <a:lnTo>
                  <a:pt x="0" y="965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6604584" y="6212970"/>
            <a:ext cx="562552" cy="514942"/>
          </a:xfrm>
          <a:prstGeom prst="rect">
            <a:avLst/>
          </a:prstGeom>
        </p:spPr>
        <p:txBody>
          <a:bodyPr anchor="t" rtlCol="false" tIns="0" lIns="0" bIns="0" rIns="0">
            <a:spAutoFit/>
          </a:bodyPr>
          <a:lstStyle/>
          <a:p>
            <a:pPr algn="ctr">
              <a:lnSpc>
                <a:spcPts val="4109"/>
              </a:lnSpc>
            </a:pPr>
            <a:r>
              <a:rPr lang="en-US" b="true" sz="3303">
                <a:solidFill>
                  <a:srgbClr val="FFFFFF"/>
                </a:solidFill>
                <a:latin typeface="Montserrat Bold"/>
                <a:ea typeface="Montserrat Bold"/>
                <a:cs typeface="Montserrat Bold"/>
                <a:sym typeface="Montserrat Bold"/>
              </a:rPr>
              <a:t>03</a:t>
            </a:r>
          </a:p>
        </p:txBody>
      </p:sp>
      <p:sp>
        <p:nvSpPr>
          <p:cNvPr name="TextBox 17" id="17"/>
          <p:cNvSpPr txBox="true"/>
          <p:nvPr/>
        </p:nvSpPr>
        <p:spPr>
          <a:xfrm rot="0">
            <a:off x="7556776" y="6719404"/>
            <a:ext cx="4893822" cy="1756671"/>
          </a:xfrm>
          <a:prstGeom prst="rect">
            <a:avLst/>
          </a:prstGeom>
        </p:spPr>
        <p:txBody>
          <a:bodyPr anchor="t" rtlCol="false" tIns="0" lIns="0" bIns="0" rIns="0">
            <a:spAutoFit/>
          </a:bodyPr>
          <a:lstStyle/>
          <a:p>
            <a:pPr algn="just" marL="322681" indent="-161340" lvl="1">
              <a:lnSpc>
                <a:spcPts val="2361"/>
              </a:lnSpc>
              <a:buFont typeface="Arial"/>
              <a:buChar char="•"/>
            </a:pPr>
            <a:r>
              <a:rPr lang="en-US" sz="1494">
                <a:solidFill>
                  <a:srgbClr val="FFFFFF"/>
                </a:solidFill>
                <a:latin typeface="Montserrat"/>
                <a:ea typeface="Montserrat"/>
                <a:cs typeface="Montserrat"/>
                <a:sym typeface="Montserrat"/>
              </a:rPr>
              <a:t>Sumber: Google Scholar, Scopus, IEEE Xplore</a:t>
            </a:r>
          </a:p>
          <a:p>
            <a:pPr algn="just" marL="322681" indent="-161340" lvl="1">
              <a:lnSpc>
                <a:spcPts val="2361"/>
              </a:lnSpc>
              <a:buFont typeface="Arial"/>
              <a:buChar char="•"/>
            </a:pPr>
            <a:r>
              <a:rPr lang="en-US" sz="1494">
                <a:solidFill>
                  <a:srgbClr val="FFFFFF"/>
                </a:solidFill>
                <a:latin typeface="Montserrat"/>
                <a:ea typeface="Montserrat"/>
                <a:cs typeface="Montserrat"/>
                <a:sym typeface="Montserrat"/>
              </a:rPr>
              <a:t>Kat</a:t>
            </a:r>
            <a:r>
              <a:rPr lang="en-US" sz="1494">
                <a:solidFill>
                  <a:srgbClr val="FFFFFF"/>
                </a:solidFill>
                <a:latin typeface="Montserrat"/>
                <a:ea typeface="Montserrat"/>
                <a:cs typeface="Montserrat"/>
                <a:sym typeface="Montserrat"/>
              </a:rPr>
              <a:t>a kunci: PET recycling, filament extrusion, Arduino control</a:t>
            </a:r>
          </a:p>
          <a:p>
            <a:pPr algn="just" marL="322681" indent="-161340" lvl="1">
              <a:lnSpc>
                <a:spcPts val="2361"/>
              </a:lnSpc>
              <a:buFont typeface="Arial"/>
              <a:buChar char="•"/>
            </a:pPr>
            <a:r>
              <a:rPr lang="en-US" sz="1494">
                <a:solidFill>
                  <a:srgbClr val="FFFFFF"/>
                </a:solidFill>
                <a:latin typeface="Montserrat"/>
                <a:ea typeface="Montserrat"/>
                <a:cs typeface="Montserrat"/>
                <a:sym typeface="Montserrat"/>
              </a:rPr>
              <a:t>Kriteria: Publikasi 2020–2025, jurnal terakreditasi</a:t>
            </a:r>
          </a:p>
          <a:p>
            <a:pPr algn="just">
              <a:lnSpc>
                <a:spcPts val="2361"/>
              </a:lnSpc>
            </a:pPr>
          </a:p>
        </p:txBody>
      </p:sp>
      <p:sp>
        <p:nvSpPr>
          <p:cNvPr name="TextBox 18" id="18"/>
          <p:cNvSpPr txBox="true"/>
          <p:nvPr/>
        </p:nvSpPr>
        <p:spPr>
          <a:xfrm rot="0">
            <a:off x="7556776" y="6285874"/>
            <a:ext cx="4893822" cy="432088"/>
          </a:xfrm>
          <a:prstGeom prst="rect">
            <a:avLst/>
          </a:prstGeom>
        </p:spPr>
        <p:txBody>
          <a:bodyPr anchor="t" rtlCol="false" tIns="0" lIns="0" bIns="0" rIns="0">
            <a:spAutoFit/>
          </a:bodyPr>
          <a:lstStyle/>
          <a:p>
            <a:pPr algn="l">
              <a:lnSpc>
                <a:spcPts val="3469"/>
              </a:lnSpc>
            </a:pPr>
            <a:r>
              <a:rPr lang="en-US" b="true" sz="2789">
                <a:solidFill>
                  <a:srgbClr val="FFFFFF"/>
                </a:solidFill>
                <a:latin typeface="Montserrat Bold"/>
                <a:ea typeface="Montserrat Bold"/>
                <a:cs typeface="Montserrat Bold"/>
                <a:sym typeface="Montserrat Bold"/>
              </a:rPr>
              <a:t>Studi Pustaka</a:t>
            </a:r>
          </a:p>
        </p:txBody>
      </p:sp>
    </p:spTree>
  </p:cSld>
  <p:clrMapOvr>
    <a:masterClrMapping/>
  </p:clrMapOvr>
  <p:transition spd="slow">
    <p:push dir="u"/>
  </p:transition>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404688">
                <a:alpha val="100000"/>
              </a:srgbClr>
            </a:gs>
            <a:gs pos="100000">
              <a:srgbClr val="F18589">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987099">
            <a:off x="11772527" y="7132920"/>
            <a:ext cx="9256514" cy="5507626"/>
          </a:xfrm>
          <a:custGeom>
            <a:avLst/>
            <a:gdLst/>
            <a:ahLst/>
            <a:cxnLst/>
            <a:rect r="r" b="b" t="t" l="l"/>
            <a:pathLst>
              <a:path h="5507626" w="9256514">
                <a:moveTo>
                  <a:pt x="0" y="0"/>
                </a:moveTo>
                <a:lnTo>
                  <a:pt x="9256514" y="0"/>
                </a:lnTo>
                <a:lnTo>
                  <a:pt x="9256514" y="5507626"/>
                </a:lnTo>
                <a:lnTo>
                  <a:pt x="0" y="5507626"/>
                </a:lnTo>
                <a:lnTo>
                  <a:pt x="0" y="0"/>
                </a:lnTo>
                <a:close/>
              </a:path>
            </a:pathLst>
          </a:custGeom>
          <a:blipFill>
            <a:blip r:embed="rId2">
              <a:alphaModFix amt="10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693643" y="676560"/>
            <a:ext cx="16900714" cy="8933879"/>
            <a:chOff x="0" y="0"/>
            <a:chExt cx="4451217" cy="2352956"/>
          </a:xfrm>
        </p:grpSpPr>
        <p:sp>
          <p:nvSpPr>
            <p:cNvPr name="Freeform 4" id="4"/>
            <p:cNvSpPr/>
            <p:nvPr/>
          </p:nvSpPr>
          <p:spPr>
            <a:xfrm flipH="false" flipV="false" rot="0">
              <a:off x="0" y="0"/>
              <a:ext cx="4451217" cy="2352956"/>
            </a:xfrm>
            <a:custGeom>
              <a:avLst/>
              <a:gdLst/>
              <a:ahLst/>
              <a:cxnLst/>
              <a:rect r="r" b="b" t="t" l="l"/>
              <a:pathLst>
                <a:path h="2352956" w="4451217">
                  <a:moveTo>
                    <a:pt x="18781" y="0"/>
                  </a:moveTo>
                  <a:lnTo>
                    <a:pt x="4432436" y="0"/>
                  </a:lnTo>
                  <a:cubicBezTo>
                    <a:pt x="4442808" y="0"/>
                    <a:pt x="4451217" y="8409"/>
                    <a:pt x="4451217" y="18781"/>
                  </a:cubicBezTo>
                  <a:lnTo>
                    <a:pt x="4451217" y="2334174"/>
                  </a:lnTo>
                  <a:cubicBezTo>
                    <a:pt x="4451217" y="2339155"/>
                    <a:pt x="4449239" y="2343933"/>
                    <a:pt x="4445716" y="2347455"/>
                  </a:cubicBezTo>
                  <a:cubicBezTo>
                    <a:pt x="4442194" y="2350977"/>
                    <a:pt x="4437417" y="2352956"/>
                    <a:pt x="4432436" y="2352956"/>
                  </a:cubicBezTo>
                  <a:lnTo>
                    <a:pt x="18781" y="2352956"/>
                  </a:lnTo>
                  <a:cubicBezTo>
                    <a:pt x="8409" y="2352956"/>
                    <a:pt x="0" y="2344547"/>
                    <a:pt x="0" y="2334174"/>
                  </a:cubicBezTo>
                  <a:lnTo>
                    <a:pt x="0" y="18781"/>
                  </a:lnTo>
                  <a:cubicBezTo>
                    <a:pt x="0" y="8409"/>
                    <a:pt x="8409" y="0"/>
                    <a:pt x="18781" y="0"/>
                  </a:cubicBezTo>
                  <a:close/>
                </a:path>
              </a:pathLst>
            </a:custGeom>
            <a:solidFill>
              <a:srgbClr val="D9D9D9">
                <a:alpha val="27843"/>
              </a:srgbClr>
            </a:solidFill>
            <a:ln w="38100" cap="rnd">
              <a:solidFill>
                <a:srgbClr val="FFFFFF">
                  <a:alpha val="27843"/>
                </a:srgbClr>
              </a:solidFill>
              <a:prstDash val="solid"/>
              <a:round/>
            </a:ln>
          </p:spPr>
        </p:sp>
        <p:sp>
          <p:nvSpPr>
            <p:cNvPr name="TextBox 5" id="5"/>
            <p:cNvSpPr txBox="true"/>
            <p:nvPr/>
          </p:nvSpPr>
          <p:spPr>
            <a:xfrm>
              <a:off x="0" y="-38100"/>
              <a:ext cx="4451217" cy="2391056"/>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185911" y="2556702"/>
            <a:ext cx="9996205" cy="5635360"/>
          </a:xfrm>
          <a:custGeom>
            <a:avLst/>
            <a:gdLst/>
            <a:ahLst/>
            <a:cxnLst/>
            <a:rect r="r" b="b" t="t" l="l"/>
            <a:pathLst>
              <a:path h="5635360" w="9996205">
                <a:moveTo>
                  <a:pt x="0" y="0"/>
                </a:moveTo>
                <a:lnTo>
                  <a:pt x="9996204" y="0"/>
                </a:lnTo>
                <a:lnTo>
                  <a:pt x="9996204" y="5635361"/>
                </a:lnTo>
                <a:lnTo>
                  <a:pt x="0" y="5635361"/>
                </a:lnTo>
                <a:lnTo>
                  <a:pt x="0" y="0"/>
                </a:lnTo>
                <a:close/>
              </a:path>
            </a:pathLst>
          </a:custGeom>
          <a:blipFill>
            <a:blip r:embed="rId4"/>
            <a:stretch>
              <a:fillRect l="0" t="0" r="0" b="0"/>
            </a:stretch>
          </a:blipFill>
        </p:spPr>
      </p:sp>
      <p:sp>
        <p:nvSpPr>
          <p:cNvPr name="TextBox 7" id="7"/>
          <p:cNvSpPr txBox="true"/>
          <p:nvPr/>
        </p:nvSpPr>
        <p:spPr>
          <a:xfrm rot="0">
            <a:off x="1731775" y="1155357"/>
            <a:ext cx="9440815" cy="835001"/>
          </a:xfrm>
          <a:prstGeom prst="rect">
            <a:avLst/>
          </a:prstGeom>
        </p:spPr>
        <p:txBody>
          <a:bodyPr anchor="t" rtlCol="false" tIns="0" lIns="0" bIns="0" rIns="0">
            <a:spAutoFit/>
          </a:bodyPr>
          <a:lstStyle/>
          <a:p>
            <a:pPr algn="l">
              <a:lnSpc>
                <a:spcPts val="6985"/>
              </a:lnSpc>
            </a:pPr>
            <a:r>
              <a:rPr lang="en-US" b="true" sz="4989">
                <a:solidFill>
                  <a:srgbClr val="FFFFFF"/>
                </a:solidFill>
                <a:latin typeface="Montserrat Bold"/>
                <a:ea typeface="Montserrat Bold"/>
                <a:cs typeface="Montserrat Bold"/>
                <a:sym typeface="Montserrat Bold"/>
              </a:rPr>
              <a:t>Model Pengembangan</a:t>
            </a:r>
          </a:p>
        </p:txBody>
      </p:sp>
      <p:sp>
        <p:nvSpPr>
          <p:cNvPr name="TextBox 8" id="8"/>
          <p:cNvSpPr txBox="true"/>
          <p:nvPr/>
        </p:nvSpPr>
        <p:spPr>
          <a:xfrm rot="0">
            <a:off x="11605162" y="2729910"/>
            <a:ext cx="5654138" cy="4760505"/>
          </a:xfrm>
          <a:prstGeom prst="rect">
            <a:avLst/>
          </a:prstGeom>
        </p:spPr>
        <p:txBody>
          <a:bodyPr anchor="t" rtlCol="false" tIns="0" lIns="0" bIns="0" rIns="0">
            <a:spAutoFit/>
          </a:bodyPr>
          <a:lstStyle/>
          <a:p>
            <a:pPr algn="just" marL="372813" indent="-186407" lvl="1">
              <a:lnSpc>
                <a:spcPts val="2728"/>
              </a:lnSpc>
              <a:buFont typeface="Arial"/>
              <a:buChar char="•"/>
            </a:pPr>
            <a:r>
              <a:rPr lang="en-US" b="true" sz="1726">
                <a:solidFill>
                  <a:srgbClr val="FFFFFF"/>
                </a:solidFill>
                <a:latin typeface="Montserrat Bold"/>
                <a:ea typeface="Montserrat Bold"/>
                <a:cs typeface="Montserrat Bold"/>
                <a:sym typeface="Montserrat Bold"/>
              </a:rPr>
              <a:t>Requirement Planning</a:t>
            </a:r>
          </a:p>
          <a:p>
            <a:pPr algn="just">
              <a:lnSpc>
                <a:spcPts val="2728"/>
              </a:lnSpc>
            </a:pPr>
            <a:r>
              <a:rPr lang="en-US" sz="1726">
                <a:solidFill>
                  <a:srgbClr val="FFFFFF"/>
                </a:solidFill>
                <a:latin typeface="Montserrat"/>
                <a:ea typeface="Montserrat"/>
                <a:cs typeface="Montserrat"/>
                <a:sym typeface="Montserrat"/>
              </a:rPr>
              <a:t>Identifikasi masalah &amp; kebutuhan sistem</a:t>
            </a:r>
          </a:p>
          <a:p>
            <a:pPr algn="just">
              <a:lnSpc>
                <a:spcPts val="2728"/>
              </a:lnSpc>
            </a:pPr>
          </a:p>
          <a:p>
            <a:pPr algn="just" marL="372813" indent="-186407" lvl="1">
              <a:lnSpc>
                <a:spcPts val="2728"/>
              </a:lnSpc>
              <a:buFont typeface="Arial"/>
              <a:buChar char="•"/>
            </a:pPr>
            <a:r>
              <a:rPr lang="en-US" b="true" sz="1726">
                <a:solidFill>
                  <a:srgbClr val="FFFFFF"/>
                </a:solidFill>
                <a:latin typeface="Montserrat Bold"/>
                <a:ea typeface="Montserrat Bold"/>
                <a:cs typeface="Montserrat Bold"/>
                <a:sym typeface="Montserrat Bold"/>
              </a:rPr>
              <a:t>User Design</a:t>
            </a:r>
          </a:p>
          <a:p>
            <a:pPr algn="just">
              <a:lnSpc>
                <a:spcPts val="2728"/>
              </a:lnSpc>
            </a:pPr>
            <a:r>
              <a:rPr lang="en-US" sz="1726">
                <a:solidFill>
                  <a:srgbClr val="FFFFFF"/>
                </a:solidFill>
                <a:latin typeface="Montserrat"/>
                <a:ea typeface="Montserrat"/>
                <a:cs typeface="Montserrat"/>
                <a:sym typeface="Montserrat"/>
              </a:rPr>
              <a:t>Rancang</a:t>
            </a:r>
            <a:r>
              <a:rPr lang="en-US" sz="1726">
                <a:solidFill>
                  <a:srgbClr val="FFFFFF"/>
                </a:solidFill>
                <a:latin typeface="Montserrat"/>
                <a:ea typeface="Montserrat"/>
                <a:cs typeface="Montserrat"/>
                <a:sym typeface="Montserrat"/>
              </a:rPr>
              <a:t>an mekanik &amp; elektronik + umpan balik pengguna</a:t>
            </a:r>
          </a:p>
          <a:p>
            <a:pPr algn="just">
              <a:lnSpc>
                <a:spcPts val="2728"/>
              </a:lnSpc>
            </a:pPr>
          </a:p>
          <a:p>
            <a:pPr algn="just" marL="372813" indent="-186407" lvl="1">
              <a:lnSpc>
                <a:spcPts val="2728"/>
              </a:lnSpc>
              <a:buFont typeface="Arial"/>
              <a:buChar char="•"/>
            </a:pPr>
            <a:r>
              <a:rPr lang="en-US" b="true" sz="1726">
                <a:solidFill>
                  <a:srgbClr val="FFFFFF"/>
                </a:solidFill>
                <a:latin typeface="Montserrat Bold"/>
                <a:ea typeface="Montserrat Bold"/>
                <a:cs typeface="Montserrat Bold"/>
                <a:sym typeface="Montserrat Bold"/>
              </a:rPr>
              <a:t>Construction</a:t>
            </a:r>
          </a:p>
          <a:p>
            <a:pPr algn="just">
              <a:lnSpc>
                <a:spcPts val="2728"/>
              </a:lnSpc>
            </a:pPr>
            <a:r>
              <a:rPr lang="en-US" sz="1726">
                <a:solidFill>
                  <a:srgbClr val="FFFFFF"/>
                </a:solidFill>
                <a:latin typeface="Montserrat"/>
                <a:ea typeface="Montserrat"/>
                <a:cs typeface="Montserrat"/>
                <a:sym typeface="Montserrat"/>
              </a:rPr>
              <a:t>Perakitan komponen &amp; pengembangan perangkat lunak</a:t>
            </a:r>
          </a:p>
          <a:p>
            <a:pPr algn="just">
              <a:lnSpc>
                <a:spcPts val="2728"/>
              </a:lnSpc>
            </a:pPr>
          </a:p>
          <a:p>
            <a:pPr algn="just" marL="372813" indent="-186407" lvl="1">
              <a:lnSpc>
                <a:spcPts val="2728"/>
              </a:lnSpc>
              <a:buFont typeface="Arial"/>
              <a:buChar char="•"/>
            </a:pPr>
            <a:r>
              <a:rPr lang="en-US" b="true" sz="1726">
                <a:solidFill>
                  <a:srgbClr val="FFFFFF"/>
                </a:solidFill>
                <a:latin typeface="Montserrat Bold"/>
                <a:ea typeface="Montserrat Bold"/>
                <a:cs typeface="Montserrat Bold"/>
                <a:sym typeface="Montserrat Bold"/>
              </a:rPr>
              <a:t>Cu</a:t>
            </a:r>
            <a:r>
              <a:rPr lang="en-US" b="true" sz="1726">
                <a:solidFill>
                  <a:srgbClr val="FFFFFF"/>
                </a:solidFill>
                <a:latin typeface="Montserrat Bold"/>
                <a:ea typeface="Montserrat Bold"/>
                <a:cs typeface="Montserrat Bold"/>
                <a:sym typeface="Montserrat Bold"/>
              </a:rPr>
              <a:t>tover</a:t>
            </a:r>
          </a:p>
          <a:p>
            <a:pPr algn="just">
              <a:lnSpc>
                <a:spcPts val="2728"/>
              </a:lnSpc>
            </a:pPr>
            <a:r>
              <a:rPr lang="en-US" sz="1726">
                <a:solidFill>
                  <a:srgbClr val="FFFFFF"/>
                </a:solidFill>
                <a:latin typeface="Montserrat"/>
                <a:ea typeface="Montserrat"/>
                <a:cs typeface="Montserrat"/>
                <a:sym typeface="Montserrat"/>
              </a:rPr>
              <a:t>Implementasi, uji coba, evaluasi terhadap standar filamen</a:t>
            </a:r>
          </a:p>
        </p:txBody>
      </p:sp>
    </p:spTree>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DAGwb56ZvQ0</dc:identifier>
  <dcterms:modified xsi:type="dcterms:W3CDTF">2011-08-01T06:04:30Z</dcterms:modified>
  <cp:revision>1</cp:revision>
  <dc:title>PERANCANGAN MESIN EKSTRUDER BOTOL PLASTIK MENJADI FILAMEN PRINTER 3 DIMENSI DENGAN SISTEM KONTROL ARDUINO</dc:title>
</cp:coreProperties>
</file>

<file path=docProps/thumbnail.jpeg>
</file>